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6684" r:id="rId1"/>
    <p:sldMasterId id="2147486669" r:id="rId2"/>
  </p:sldMasterIdLst>
  <p:notesMasterIdLst>
    <p:notesMasterId r:id="rId60"/>
  </p:notesMasterIdLst>
  <p:handoutMasterIdLst>
    <p:handoutMasterId r:id="rId61"/>
  </p:handoutMasterIdLst>
  <p:sldIdLst>
    <p:sldId id="1642" r:id="rId3"/>
    <p:sldId id="1644" r:id="rId4"/>
    <p:sldId id="1643" r:id="rId5"/>
    <p:sldId id="1612" r:id="rId6"/>
    <p:sldId id="1613" r:id="rId7"/>
    <p:sldId id="1614" r:id="rId8"/>
    <p:sldId id="1628" r:id="rId9"/>
    <p:sldId id="1615" r:id="rId10"/>
    <p:sldId id="1637" r:id="rId11"/>
    <p:sldId id="1618" r:id="rId12"/>
    <p:sldId id="1621" r:id="rId13"/>
    <p:sldId id="1622" r:id="rId14"/>
    <p:sldId id="1638" r:id="rId15"/>
    <p:sldId id="1641" r:id="rId16"/>
    <p:sldId id="1639" r:id="rId17"/>
    <p:sldId id="1640" r:id="rId18"/>
    <p:sldId id="1629" r:id="rId19"/>
    <p:sldId id="1630" r:id="rId20"/>
    <p:sldId id="1631" r:id="rId21"/>
    <p:sldId id="1632" r:id="rId22"/>
    <p:sldId id="1591" r:id="rId23"/>
    <p:sldId id="1590" r:id="rId24"/>
    <p:sldId id="1592" r:id="rId25"/>
    <p:sldId id="1593" r:id="rId26"/>
    <p:sldId id="1606" r:id="rId27"/>
    <p:sldId id="1602" r:id="rId28"/>
    <p:sldId id="1595" r:id="rId29"/>
    <p:sldId id="1596" r:id="rId30"/>
    <p:sldId id="1597" r:id="rId31"/>
    <p:sldId id="1599" r:id="rId32"/>
    <p:sldId id="1589" r:id="rId33"/>
    <p:sldId id="1553" r:id="rId34"/>
    <p:sldId id="1555" r:id="rId35"/>
    <p:sldId id="1556" r:id="rId36"/>
    <p:sldId id="1565" r:id="rId37"/>
    <p:sldId id="1567" r:id="rId38"/>
    <p:sldId id="1568" r:id="rId39"/>
    <p:sldId id="1570" r:id="rId40"/>
    <p:sldId id="1571" r:id="rId41"/>
    <p:sldId id="1572" r:id="rId42"/>
    <p:sldId id="1646" r:id="rId43"/>
    <p:sldId id="1647" r:id="rId44"/>
    <p:sldId id="1648" r:id="rId45"/>
    <p:sldId id="1607" r:id="rId46"/>
    <p:sldId id="1579" r:id="rId47"/>
    <p:sldId id="1581" r:id="rId48"/>
    <p:sldId id="1580" r:id="rId49"/>
    <p:sldId id="1578" r:id="rId50"/>
    <p:sldId id="1605" r:id="rId51"/>
    <p:sldId id="1611" r:id="rId52"/>
    <p:sldId id="1583" r:id="rId53"/>
    <p:sldId id="1608" r:id="rId54"/>
    <p:sldId id="1586" r:id="rId55"/>
    <p:sldId id="1588" r:id="rId56"/>
    <p:sldId id="1603" r:id="rId57"/>
    <p:sldId id="1609" r:id="rId58"/>
    <p:sldId id="1645" r:id="rId59"/>
  </p:sldIdLst>
  <p:sldSz cx="12171363" cy="6838950"/>
  <p:notesSz cx="6797675" cy="9874250"/>
  <p:custDataLst>
    <p:tags r:id="rId63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009879F-230C-4AAA-9B60-41FFDFBA99F4}">
          <p14:sldIdLst>
            <p14:sldId id="1642"/>
            <p14:sldId id="1644"/>
          </p14:sldIdLst>
        </p14:section>
        <p14:section name="目录" id="{254DD242-BB95-1648-865B-1B3C5A9AB418}">
          <p14:sldIdLst>
            <p14:sldId id="1643"/>
          </p14:sldIdLst>
        </p14:section>
        <p14:section name="iOS系统及开发介绍" id="{5C4ECE72-7062-D64F-8651-C9050E0D9069}">
          <p14:sldIdLst>
            <p14:sldId id="1612"/>
            <p14:sldId id="1613"/>
            <p14:sldId id="1614"/>
            <p14:sldId id="1628"/>
            <p14:sldId id="1615"/>
            <p14:sldId id="1637"/>
            <p14:sldId id="1618"/>
            <p14:sldId id="1621"/>
            <p14:sldId id="1622"/>
            <p14:sldId id="1638"/>
            <p14:sldId id="1641"/>
            <p14:sldId id="1639"/>
            <p14:sldId id="1640"/>
            <p14:sldId id="1629"/>
            <p14:sldId id="1630"/>
            <p14:sldId id="1631"/>
            <p14:sldId id="1632"/>
          </p14:sldIdLst>
        </p14:section>
        <p14:section name="当前就业形势分析 " id="{D627AE4B-4B09-B143-A917-F5658E51AC9B}">
          <p14:sldIdLst>
            <p14:sldId id="1591"/>
            <p14:sldId id="1590"/>
            <p14:sldId id="1592"/>
            <p14:sldId id="1593"/>
            <p14:sldId id="1606"/>
            <p14:sldId id="1602"/>
            <p14:sldId id="1595"/>
            <p14:sldId id="1596"/>
            <p14:sldId id="1597"/>
            <p14:sldId id="1599"/>
          </p14:sldIdLst>
        </p14:section>
        <p14:section name="移动互联网概况与发展趋势 " id="{8089CA52-E23F-2E4F-8A1E-6354981B6056}">
          <p14:sldIdLst>
            <p14:sldId id="1589"/>
            <p14:sldId id="1553"/>
            <p14:sldId id="1555"/>
            <p14:sldId id="1556"/>
            <p14:sldId id="1565"/>
            <p14:sldId id="1567"/>
            <p14:sldId id="1568"/>
            <p14:sldId id="1570"/>
            <p14:sldId id="1571"/>
            <p14:sldId id="1572"/>
          </p14:sldIdLst>
        </p14:section>
        <p14:section name="iOS开发就业方向与前景 " id="{4A49B6A0-C5DC-5D4E-B633-37AFEF736B9D}">
          <p14:sldIdLst>
            <p14:sldId id="1646"/>
            <p14:sldId id="1647"/>
            <p14:sldId id="1648"/>
            <p14:sldId id="1607"/>
            <p14:sldId id="1579"/>
            <p14:sldId id="1581"/>
            <p14:sldId id="1580"/>
            <p14:sldId id="1578"/>
            <p14:sldId id="1605"/>
            <p14:sldId id="1611"/>
          </p14:sldIdLst>
        </p14:section>
        <p14:section name="鹏途集团教育介绍 " id="{A0066A46-9B69-4441-AF60-50796D140F18}">
          <p14:sldIdLst>
            <p14:sldId id="1583"/>
            <p14:sldId id="1608"/>
            <p14:sldId id="1586"/>
            <p14:sldId id="1588"/>
            <p14:sldId id="1603"/>
            <p14:sldId id="1609"/>
          </p14:sldIdLst>
        </p14:section>
        <p14:section name="end" id="{834A31FA-81BD-E440-BF8D-67517BD3A9EF}">
          <p14:sldIdLst>
            <p14:sldId id="1645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09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0000FF"/>
    <a:srgbClr val="FF0000"/>
    <a:srgbClr val="00FF00"/>
    <a:srgbClr val="800080"/>
    <a:srgbClr val="FF8000"/>
    <a:srgbClr val="204A82"/>
    <a:srgbClr val="5971CB"/>
    <a:srgbClr val="6B9EDB"/>
    <a:srgbClr val="3A7D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9" autoAdjust="0"/>
    <p:restoredTop sz="97064" autoAdjust="0"/>
  </p:normalViewPr>
  <p:slideViewPr>
    <p:cSldViewPr>
      <p:cViewPr>
        <p:scale>
          <a:sx n="89" d="100"/>
          <a:sy n="89" d="100"/>
        </p:scale>
        <p:origin x="-696" y="-336"/>
      </p:cViewPr>
      <p:guideLst>
        <p:guide orient="horz"/>
        <p:guide pos="7666"/>
      </p:guideLst>
    </p:cSldViewPr>
  </p:slideViewPr>
  <p:outlineViewPr>
    <p:cViewPr>
      <p:scale>
        <a:sx n="33" d="100"/>
        <a:sy n="33" d="100"/>
      </p:scale>
      <p:origin x="0" y="33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>
        <p:scale>
          <a:sx n="77" d="100"/>
          <a:sy n="77" d="100"/>
        </p:scale>
        <p:origin x="-2400" y="-60"/>
      </p:cViewPr>
      <p:guideLst>
        <p:guide orient="horz" pos="3109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tags" Target="tags/tag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notesMaster" Target="notesMasters/notesMaster1.xml"/><Relationship Id="rId61" Type="http://schemas.openxmlformats.org/officeDocument/2006/relationships/handoutMaster" Target="handoutMasters/handoutMaster1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ministrator\Desktop\IOS&#22521;&#35757;&#35774;&#22791;&#36141;&#20080;&#28165;&#21333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543392075932314"/>
          <c:y val="0.135473990164628"/>
          <c:w val="0.938888888888889"/>
          <c:h val="0.637363298337708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3366FF"/>
            </a:solidFill>
          </c:spPr>
          <c:invertIfNegative val="0"/>
          <c:dLbls>
            <c:txPr>
              <a:bodyPr/>
              <a:lstStyle/>
              <a:p>
                <a:pPr>
                  <a:defRPr sz="1400"/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Sheet2!$A$39:$A$48</c:f>
              <c:strCache>
                <c:ptCount val="10"/>
                <c:pt idx="0">
                  <c:v>苹果</c:v>
                </c:pt>
                <c:pt idx="1">
                  <c:v>三星</c:v>
                </c:pt>
                <c:pt idx="2">
                  <c:v>小米</c:v>
                </c:pt>
                <c:pt idx="3">
                  <c:v>华为</c:v>
                </c:pt>
                <c:pt idx="4">
                  <c:v>OPPO</c:v>
                </c:pt>
                <c:pt idx="5">
                  <c:v>步步高</c:v>
                </c:pt>
                <c:pt idx="6">
                  <c:v>联想</c:v>
                </c:pt>
                <c:pt idx="7">
                  <c:v>酷派</c:v>
                </c:pt>
                <c:pt idx="8">
                  <c:v>中兴</c:v>
                </c:pt>
                <c:pt idx="9">
                  <c:v>HTC</c:v>
                </c:pt>
              </c:strCache>
            </c:strRef>
          </c:cat>
          <c:val>
            <c:numRef>
              <c:f>Sheet2!$B$39:$B$48</c:f>
              <c:numCache>
                <c:formatCode>0.0%</c:formatCode>
                <c:ptCount val="10"/>
                <c:pt idx="0">
                  <c:v>0.311</c:v>
                </c:pt>
                <c:pt idx="1">
                  <c:v>0.155</c:v>
                </c:pt>
                <c:pt idx="2">
                  <c:v>0.118</c:v>
                </c:pt>
                <c:pt idx="3">
                  <c:v>0.065</c:v>
                </c:pt>
                <c:pt idx="4">
                  <c:v>0.04</c:v>
                </c:pt>
                <c:pt idx="5">
                  <c:v>0.039</c:v>
                </c:pt>
                <c:pt idx="6">
                  <c:v>0.038</c:v>
                </c:pt>
                <c:pt idx="7">
                  <c:v>0.037</c:v>
                </c:pt>
                <c:pt idx="8">
                  <c:v>0.016</c:v>
                </c:pt>
                <c:pt idx="9">
                  <c:v>0.012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axId val="-2027390808"/>
        <c:axId val="-2027279320"/>
      </c:barChart>
      <c:catAx>
        <c:axId val="-2027390808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sz="1600"/>
            </a:pPr>
            <a:endParaRPr lang="zh-CN"/>
          </a:p>
        </c:txPr>
        <c:crossAx val="-2027279320"/>
        <c:crosses val="autoZero"/>
        <c:auto val="1"/>
        <c:lblAlgn val="ctr"/>
        <c:lblOffset val="100"/>
        <c:noMultiLvlLbl val="0"/>
      </c:catAx>
      <c:valAx>
        <c:axId val="-2027279320"/>
        <c:scaling>
          <c:orientation val="minMax"/>
        </c:scaling>
        <c:delete val="1"/>
        <c:axPos val="l"/>
        <c:numFmt formatCode="0.0%" sourceLinked="1"/>
        <c:majorTickMark val="none"/>
        <c:minorTickMark val="none"/>
        <c:tickLblPos val="nextTo"/>
        <c:crossAx val="-202739080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 bwMode="auto">
          <a:xfrm>
            <a:off x="8" y="3"/>
            <a:ext cx="2945767" cy="493793"/>
          </a:xfrm>
          <a:prstGeom prst="rect">
            <a:avLst/>
          </a:prstGeom>
        </p:spPr>
        <p:txBody>
          <a:bodyPr vert="horz" lIns="93122" tIns="46561" rIns="93122" bIns="46561" rtlCol="0"/>
          <a:lstStyle>
            <a:lvl1pPr algn="l">
              <a:defRPr sz="1200"/>
            </a:lvl1pPr>
          </a:lstStyle>
          <a:p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 bwMode="auto">
          <a:xfrm>
            <a:off x="3850291" y="3"/>
            <a:ext cx="2945767" cy="493793"/>
          </a:xfrm>
          <a:prstGeom prst="rect">
            <a:avLst/>
          </a:prstGeom>
        </p:spPr>
        <p:txBody>
          <a:bodyPr vert="horz" lIns="93122" tIns="46561" rIns="93122" bIns="46561" rtlCol="0"/>
          <a:lstStyle>
            <a:lvl1pPr algn="r">
              <a:defRPr sz="1200"/>
            </a:lvl1pPr>
          </a:lstStyle>
          <a:p>
            <a:fld id="{81359BDE-9715-4E5C-9738-28D0438B1343}" type="datetimeFigureOut">
              <a:rPr lang="zh-CN" altLang="en-US" smtClean="0">
                <a:ea typeface="微软雅黑" pitchFamily="34" charset="-122"/>
              </a:rPr>
              <a:pPr/>
              <a:t>15/5/6</a:t>
            </a:fld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 bwMode="auto">
          <a:xfrm>
            <a:off x="8" y="9378857"/>
            <a:ext cx="2945767" cy="493793"/>
          </a:xfrm>
          <a:prstGeom prst="rect">
            <a:avLst/>
          </a:prstGeom>
        </p:spPr>
        <p:txBody>
          <a:bodyPr vert="horz" lIns="93122" tIns="46561" rIns="93122" bIns="46561" rtlCol="0" anchor="b"/>
          <a:lstStyle>
            <a:lvl1pPr algn="l">
              <a:defRPr sz="1200"/>
            </a:lvl1pPr>
          </a:lstStyle>
          <a:p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 bwMode="auto">
          <a:xfrm>
            <a:off x="3850291" y="9378857"/>
            <a:ext cx="2945767" cy="493793"/>
          </a:xfrm>
          <a:prstGeom prst="rect">
            <a:avLst/>
          </a:prstGeom>
        </p:spPr>
        <p:txBody>
          <a:bodyPr vert="horz" lIns="93122" tIns="46561" rIns="93122" bIns="46561" rtlCol="0" anchor="b"/>
          <a:lstStyle>
            <a:lvl1pPr algn="r">
              <a:defRPr sz="1200"/>
            </a:lvl1pPr>
          </a:lstStyle>
          <a:p>
            <a:fld id="{C81781E6-8EC9-4E5A-BBC1-F69DB78700FC}" type="slidenum">
              <a:rPr lang="zh-CN" altLang="en-US" smtClean="0">
                <a:ea typeface="微软雅黑" pitchFamily="34" charset="-122"/>
              </a:rPr>
              <a:pPr/>
              <a:t>‹#›</a:t>
            </a:fld>
            <a:endParaRPr lang="zh-CN" altLang="en-US" dirty="0"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55507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Header Placeholder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8" y="3"/>
            <a:ext cx="2945767" cy="493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22" tIns="46561" rIns="93122" bIns="46561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ea typeface="微软雅黑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74083" name="Date Placeholder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291" y="3"/>
            <a:ext cx="2945767" cy="493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22" tIns="46561" rIns="93122" bIns="46561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ea typeface="微软雅黑" pitchFamily="34" charset="-122"/>
              </a:defRPr>
            </a:lvl1pPr>
          </a:lstStyle>
          <a:p>
            <a:fld id="{DF9E65B2-A0B4-4242-9432-201E84F17494}" type="datetime1">
              <a:rPr lang="en-US" smtClean="0"/>
              <a:pPr/>
              <a:t>15/5/6</a:t>
            </a:fld>
            <a:endParaRPr lang="en-US" dirty="0"/>
          </a:p>
        </p:txBody>
      </p:sp>
      <p:sp>
        <p:nvSpPr>
          <p:cNvPr id="174084" name="Slide Image Placeholder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03188" y="739775"/>
            <a:ext cx="6591300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sp>
      <p:sp>
        <p:nvSpPr>
          <p:cNvPr id="174085" name="Notes Placeholder 4"/>
          <p:cNvSpPr>
            <a:spLocks noGrp="1" noRot="1" noChangeAspect="1" noChangeArrowheads="1"/>
          </p:cNvSpPr>
          <p:nvPr/>
        </p:nvSpPr>
        <p:spPr bwMode="auto">
          <a:xfrm>
            <a:off x="678800" y="4689431"/>
            <a:ext cx="5438465" cy="4444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122" tIns="46561" rIns="93122" bIns="46561" anchor="ctr"/>
          <a:lstStyle/>
          <a:p>
            <a:pPr eaLnBrk="0" hangingPunct="0">
              <a:spcBef>
                <a:spcPct val="30000"/>
              </a:spcBef>
            </a:pPr>
            <a:r>
              <a:rPr lang="en-US" sz="1200" dirty="0">
                <a:ea typeface="微软雅黑" pitchFamily="34" charset="-122"/>
              </a:rPr>
              <a:t>Click to edit Master text styles</a:t>
            </a:r>
          </a:p>
          <a:p>
            <a:pPr eaLnBrk="0" hangingPunct="0">
              <a:spcBef>
                <a:spcPct val="30000"/>
              </a:spcBef>
            </a:pPr>
            <a:r>
              <a:rPr lang="en-US" sz="1200" dirty="0">
                <a:ea typeface="微软雅黑" pitchFamily="34" charset="-122"/>
              </a:rPr>
              <a:t>Second level</a:t>
            </a:r>
          </a:p>
          <a:p>
            <a:pPr eaLnBrk="0" hangingPunct="0">
              <a:spcBef>
                <a:spcPct val="30000"/>
              </a:spcBef>
            </a:pPr>
            <a:r>
              <a:rPr lang="en-US" sz="1200" dirty="0">
                <a:ea typeface="微软雅黑" pitchFamily="34" charset="-122"/>
              </a:rPr>
              <a:t>Third level</a:t>
            </a:r>
          </a:p>
          <a:p>
            <a:pPr eaLnBrk="0" hangingPunct="0">
              <a:spcBef>
                <a:spcPct val="30000"/>
              </a:spcBef>
            </a:pPr>
            <a:r>
              <a:rPr lang="en-US" sz="1200" dirty="0">
                <a:ea typeface="微软雅黑" pitchFamily="34" charset="-122"/>
              </a:rPr>
              <a:t>Fourth level</a:t>
            </a:r>
          </a:p>
          <a:p>
            <a:pPr eaLnBrk="0" hangingPunct="0">
              <a:spcBef>
                <a:spcPct val="30000"/>
              </a:spcBef>
            </a:pPr>
            <a:r>
              <a:rPr lang="en-US" sz="1200" dirty="0">
                <a:ea typeface="微软雅黑" pitchFamily="34" charset="-122"/>
              </a:rPr>
              <a:t>Fifth level</a:t>
            </a:r>
          </a:p>
        </p:txBody>
      </p:sp>
      <p:sp>
        <p:nvSpPr>
          <p:cNvPr id="174086" name="Footer Placeholder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8" y="9378857"/>
            <a:ext cx="2945767" cy="493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22" tIns="46561" rIns="93122" bIns="46561" numCol="1" anchor="b" anchorCtr="0" compatLnSpc="1">
            <a:prstTxWarp prst="textNoShape">
              <a:avLst/>
            </a:prstTxWarp>
          </a:bodyPr>
          <a:lstStyle>
            <a:lvl1pPr eaLnBrk="0" hangingPunct="0">
              <a:defRPr>
                <a:ea typeface="微软雅黑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74087" name="Slide Number Placeholder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291" y="9378857"/>
            <a:ext cx="2945767" cy="493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22" tIns="46561" rIns="93122" bIns="46561" numCol="1" anchor="b" anchorCtr="0" compatLnSpc="1">
            <a:prstTxWarp prst="textNoShape">
              <a:avLst/>
            </a:prstTxWarp>
          </a:bodyPr>
          <a:lstStyle>
            <a:lvl1pPr eaLnBrk="0" hangingPunct="0">
              <a:defRPr>
                <a:ea typeface="微软雅黑" pitchFamily="34" charset="-122"/>
              </a:defRPr>
            </a:lvl1pPr>
          </a:lstStyle>
          <a:p>
            <a:fld id="{18DA32AE-6F44-4576-B6FE-FE04805D7DE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备注占位符 1"/>
          <p:cNvSpPr>
            <a:spLocks noGrp="1"/>
          </p:cNvSpPr>
          <p:nvPr>
            <p:ph type="body" sz="quarter" idx="3"/>
          </p:nvPr>
        </p:nvSpPr>
        <p:spPr bwMode="auto">
          <a:xfrm>
            <a:off x="680424" y="4691034"/>
            <a:ext cx="5436841" cy="4442531"/>
          </a:xfrm>
          <a:prstGeom prst="rect">
            <a:avLst/>
          </a:prstGeom>
        </p:spPr>
        <p:txBody>
          <a:bodyPr vert="horz" lIns="93122" tIns="46561" rIns="93122" bIns="46561" rtlCol="0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09651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0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itchFamily="34" charset="0"/>
        <a:ea typeface="微软雅黑" pitchFamily="34" charset="-122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itchFamily="34" charset="0"/>
        <a:ea typeface="微软雅黑" pitchFamily="34" charset="-122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itchFamily="34" charset="0"/>
        <a:ea typeface="微软雅黑" pitchFamily="34" charset="-122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itchFamily="34" charset="0"/>
        <a:ea typeface="微软雅黑" pitchFamily="34" charset="-122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itchFamily="34" charset="0"/>
        <a:ea typeface="微软雅黑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03188" y="739775"/>
            <a:ext cx="6591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03188" y="739775"/>
            <a:ext cx="6591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39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越来越多的传统企业向互联网转型，移动端是必不可少的部分，岗位的需求也是</a:t>
            </a:r>
            <a:r>
              <a:rPr kumimoji="1" lang="zh-CN" altLang="en-US" smtClean="0"/>
              <a:t>越来越大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152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黑莓和</a:t>
            </a:r>
            <a:r>
              <a:rPr kumimoji="1" lang="en-US" altLang="zh-CN" dirty="0" smtClean="0"/>
              <a:t>windows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phone</a:t>
            </a:r>
            <a:r>
              <a:rPr kumimoji="1" lang="zh-CN" altLang="en-US" dirty="0" smtClean="0"/>
              <a:t>基本上可以忽略了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4439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平台好（硬件平台，软件平台）、高端，</a:t>
            </a:r>
            <a:r>
              <a:rPr kumimoji="1" lang="en-US" altLang="zh-CN" dirty="0" err="1" smtClean="0"/>
              <a:t>AppStore</a:t>
            </a:r>
            <a:r>
              <a:rPr kumimoji="1" lang="zh-CN" altLang="en-US" dirty="0" smtClean="0"/>
              <a:t>应用数量达</a:t>
            </a:r>
            <a:r>
              <a:rPr kumimoji="1" lang="en-US" altLang="zh-CN" dirty="0" smtClean="0"/>
              <a:t>90</a:t>
            </a:r>
            <a:r>
              <a:rPr kumimoji="1" lang="zh-CN" altLang="en-US" dirty="0" smtClean="0"/>
              <a:t>万，下载次数达</a:t>
            </a:r>
            <a:r>
              <a:rPr kumimoji="1" lang="en-US" altLang="zh-CN" dirty="0" smtClean="0"/>
              <a:t>500</a:t>
            </a:r>
            <a:r>
              <a:rPr kumimoji="1" lang="zh-CN" altLang="en-US" dirty="0" smtClean="0"/>
              <a:t>亿，这是跟</a:t>
            </a:r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的对比，如果跟别的开发平台对比的话，那</a:t>
            </a:r>
            <a:r>
              <a:rPr kumimoji="1" lang="en-US" altLang="zh-CN" dirty="0" err="1" smtClean="0"/>
              <a:t>iOS</a:t>
            </a:r>
            <a:r>
              <a:rPr kumimoji="1" lang="zh-CN" altLang="en-US" dirty="0" smtClean="0"/>
              <a:t>开发就是起点较高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2A8ECF-465B-C647-9A13-AE974EED6740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881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03188" y="739775"/>
            <a:ext cx="6591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43</a:t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03188" y="739775"/>
            <a:ext cx="6591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45</a:t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03188" y="739775"/>
            <a:ext cx="6591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46</a:t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03188" y="739775"/>
            <a:ext cx="6591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47</a:t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03188" y="739775"/>
            <a:ext cx="6591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48</a:t>
            </a:fld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03188" y="739775"/>
            <a:ext cx="6591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49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03188" y="739775"/>
            <a:ext cx="6591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31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03188" y="739775"/>
            <a:ext cx="6591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50</a:t>
            </a:fld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03188" y="739775"/>
            <a:ext cx="6591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51</a:t>
            </a:fld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03188" y="739775"/>
            <a:ext cx="6591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52</a:t>
            </a:fld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03188" y="739775"/>
            <a:ext cx="6591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53</a:t>
            </a:fld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03188" y="739775"/>
            <a:ext cx="6591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54</a:t>
            </a:fld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03188" y="739775"/>
            <a:ext cx="6591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55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03188" y="739775"/>
            <a:ext cx="6591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32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03188" y="739775"/>
            <a:ext cx="6591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33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03188" y="739775"/>
            <a:ext cx="6591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846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03188" y="739775"/>
            <a:ext cx="6591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35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03188" y="739775"/>
            <a:ext cx="6591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36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03188" y="739775"/>
            <a:ext cx="6591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37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03188" y="739775"/>
            <a:ext cx="6591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38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2934" y="2125173"/>
            <a:ext cx="10345500" cy="1464921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5866" y="3875778"/>
            <a:ext cx="8519636" cy="1747433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635453"/>
      </p:ext>
    </p:extLst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092" y="274577"/>
            <a:ext cx="10955180" cy="1139561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08092" y="1595070"/>
            <a:ext cx="10955180" cy="451380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757905"/>
      </p:ext>
    </p:extLst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24480" y="274577"/>
            <a:ext cx="2738795" cy="583429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08094" y="274577"/>
            <a:ext cx="8063965" cy="583429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519610"/>
      </p:ext>
    </p:extLst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" y="3856182"/>
            <a:ext cx="12171363" cy="2982771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" y="3"/>
            <a:ext cx="12171363" cy="385617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" y="2644943"/>
            <a:ext cx="12171363" cy="22796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" y="1595755"/>
            <a:ext cx="12171363" cy="509121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61737" y="5038513"/>
            <a:ext cx="7503291" cy="87966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15/5/6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8D1B39-8137-49E7-B203-092BA4BEFCE5}" type="slidenum">
              <a:rPr lang="zh-CN" altLang="en-US" smtClean="0"/>
              <a:pPr>
                <a:defRPr/>
              </a:pPr>
              <a:t>‹#›</a:t>
            </a:fld>
            <a:endParaRPr lang="en-US" sz="18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266" y="3123590"/>
            <a:ext cx="9550941" cy="1788186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15/5/6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521420" y="729488"/>
            <a:ext cx="8519954" cy="346506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" y="3856182"/>
            <a:ext cx="12171363" cy="2982771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" y="3"/>
            <a:ext cx="12171363" cy="385617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" y="2644943"/>
            <a:ext cx="12171363" cy="22796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" y="1595755"/>
            <a:ext cx="12171363" cy="509121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6341" y="2166613"/>
            <a:ext cx="7942089" cy="2416614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2023" y="4594715"/>
            <a:ext cx="7947184" cy="833139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15/5/6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0DB53-D7D3-4DB6-A29F-40217B92EC8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15/5/6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0DB53-D7D3-4DB6-A29F-40217B92EC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521422" y="729487"/>
            <a:ext cx="4454719" cy="346506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83055" y="729488"/>
            <a:ext cx="4454719" cy="346506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1423" y="729491"/>
            <a:ext cx="4454719" cy="637985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9322" y="1396437"/>
            <a:ext cx="4454719" cy="27355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5914" y="729491"/>
            <a:ext cx="4454719" cy="637985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2886" y="1395146"/>
            <a:ext cx="4454719" cy="27355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15/5/6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0DB53-D7D3-4DB6-A29F-40217B92EC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15/5/6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0DB53-D7D3-4DB6-A29F-40217B92EC8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15/5/6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0DB53-D7D3-4DB6-A29F-40217B92EC8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903" y="2203662"/>
            <a:ext cx="4839907" cy="1254997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4323" y="729491"/>
            <a:ext cx="5347047" cy="4881134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1925" y="3488089"/>
            <a:ext cx="4510566" cy="21335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15/5/6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0DB53-D7D3-4DB6-A29F-40217B92EC8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125244" y="312247"/>
            <a:ext cx="7925861" cy="514943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单击此处编</a:t>
            </a:r>
            <a:r>
              <a:rPr lang="zh-CN" altLang="en-US" dirty="0" smtClean="0"/>
              <a:t>标题</a:t>
            </a:r>
            <a:r>
              <a:rPr lang="zh-CN" altLang="en-US" dirty="0" smtClean="0"/>
              <a:t>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1068" y="1043214"/>
            <a:ext cx="11022207" cy="5065661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7366061"/>
      </p:ext>
    </p:extLst>
  </p:cSld>
  <p:clrMapOvr>
    <a:masterClrMapping/>
  </p:clrMapOvr>
  <p:transition xmlns:p14="http://schemas.microsoft.com/office/powerpoint/2010/main"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" y="3856182"/>
            <a:ext cx="12171363" cy="2982771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" y="3"/>
            <a:ext cx="12171363" cy="385617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" y="2644943"/>
            <a:ext cx="12171363" cy="22796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" y="1595755"/>
            <a:ext cx="12171363" cy="509121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56803" y="1139825"/>
            <a:ext cx="5477113" cy="3119118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68535" y="1007682"/>
            <a:ext cx="4917148" cy="2157012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15/5/6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0DB53-D7D3-4DB6-A29F-40217B92EC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049" y="4452020"/>
            <a:ext cx="8496977" cy="1139825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35701" y="729487"/>
            <a:ext cx="8519954" cy="346506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15/5/6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0DB53-D7D3-4DB6-A29F-40217B92EC8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5743" y="375472"/>
            <a:ext cx="2738557" cy="5223788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24652" y="729487"/>
            <a:ext cx="6428150" cy="488113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15/5/6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0DB53-D7D3-4DB6-A29F-40217B92EC8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29423" y="49076"/>
            <a:ext cx="9103165" cy="962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2" tIns="45711" rIns="91422" bIns="4571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 smtClean="0">
                <a:sym typeface="Arial" pitchFamily="34" charset="0"/>
              </a:rPr>
              <a:t>单击此处编辑母版标题样式</a:t>
            </a:r>
          </a:p>
        </p:txBody>
      </p:sp>
      <p:sp>
        <p:nvSpPr>
          <p:cNvPr id="4" name="Slide Number Placeholder 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261482" y="6579026"/>
            <a:ext cx="1054330" cy="287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>
            <a:lvl1pPr algn="ctr" eaLnBrk="0" hangingPunct="0">
              <a:defRPr sz="1200" b="1">
                <a:solidFill>
                  <a:srgbClr val="1D629B"/>
                </a:solidFill>
                <a:latin typeface="微软雅黑" pitchFamily="34" charset="-122"/>
                <a:ea typeface="微软雅黑" pitchFamily="34" charset="-122"/>
                <a:sym typeface="黑体" pitchFamily="2" charset="-122"/>
              </a:defRPr>
            </a:lvl1pPr>
          </a:lstStyle>
          <a:p>
            <a:fld id="{BF10DB53-D7D3-4DB6-A29F-40217B92EC8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29423" y="49076"/>
            <a:ext cx="9103165" cy="962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2" tIns="45711" rIns="91422" bIns="4571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 smtClean="0">
                <a:sym typeface="Arial" pitchFamily="34" charset="0"/>
              </a:rPr>
              <a:t>单击此处编辑母版标题样式</a:t>
            </a:r>
          </a:p>
        </p:txBody>
      </p:sp>
      <p:sp>
        <p:nvSpPr>
          <p:cNvPr id="4" name="Slide Number Placeholder 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261482" y="6579026"/>
            <a:ext cx="1054330" cy="287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>
            <a:lvl1pPr algn="ctr" eaLnBrk="0" hangingPunct="0">
              <a:defRPr sz="1200" b="1">
                <a:solidFill>
                  <a:srgbClr val="1D629B"/>
                </a:solidFill>
                <a:latin typeface="微软雅黑" pitchFamily="34" charset="-122"/>
                <a:ea typeface="微软雅黑" pitchFamily="34" charset="-122"/>
                <a:sym typeface="黑体" pitchFamily="2" charset="-122"/>
              </a:defRPr>
            </a:lvl1pPr>
          </a:lstStyle>
          <a:p>
            <a:fld id="{BF10DB53-D7D3-4DB6-A29F-40217B92EC8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9955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05963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自定义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/>
          <p:nvPr userDrawn="1"/>
        </p:nvSpPr>
        <p:spPr>
          <a:xfrm>
            <a:off x="0" y="5091218"/>
            <a:ext cx="12171363" cy="1747732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7"/>
          <p:cNvSpPr/>
          <p:nvPr userDrawn="1"/>
        </p:nvSpPr>
        <p:spPr>
          <a:xfrm>
            <a:off x="0" y="0"/>
            <a:ext cx="12171363" cy="509121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8"/>
          <p:cNvSpPr/>
          <p:nvPr userDrawn="1"/>
        </p:nvSpPr>
        <p:spPr>
          <a:xfrm>
            <a:off x="0" y="3757836"/>
            <a:ext cx="12171363" cy="22796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9"/>
          <p:cNvSpPr/>
          <p:nvPr userDrawn="1"/>
        </p:nvSpPr>
        <p:spPr>
          <a:xfrm>
            <a:off x="0" y="1595755"/>
            <a:ext cx="12171363" cy="509121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1197426" y="188116"/>
            <a:ext cx="10447449" cy="708977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idx="1"/>
          </p:nvPr>
        </p:nvSpPr>
        <p:spPr>
          <a:xfrm>
            <a:off x="909881" y="1480659"/>
            <a:ext cx="10543297" cy="4380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8215670" y="6155055"/>
            <a:ext cx="3347125" cy="364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 eaLnBrk="1" latinLnBrk="0" hangingPunct="1"/>
            <a:fld id="{74CBEAF9-9E58-4CC8-A6FF-6DD8A58DEEA4}" type="datetimeFigureOut">
              <a:rPr lang="en-US" smtClean="0"/>
              <a:pPr algn="l" eaLnBrk="1" latinLnBrk="0" hangingPunct="1"/>
              <a:t>15/5/6</a:t>
            </a:fld>
            <a:endParaRPr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8568" y="6155055"/>
            <a:ext cx="4462834" cy="364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r" eaLnBrk="1" latinLnBrk="0" hangingPunct="1"/>
            <a:endParaRPr kumimoji="0"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71401" y="6155055"/>
            <a:ext cx="2434273" cy="364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F10DB53-D7D3-4DB6-A29F-40217B92EC8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3" descr="C:\Users\zhangzihuiya\Desktop\1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"/>
          <a:stretch/>
        </p:blipFill>
        <p:spPr bwMode="auto">
          <a:xfrm>
            <a:off x="0" y="-27308"/>
            <a:ext cx="12171363" cy="1077120"/>
          </a:xfrm>
          <a:prstGeom prst="rect">
            <a:avLst/>
          </a:prstGeom>
          <a:solidFill>
            <a:srgbClr val="99CCFF">
              <a:alpha val="0"/>
            </a:srgbClr>
          </a:solidFill>
          <a:ln w="9525">
            <a:noFill/>
            <a:miter lim="800000"/>
            <a:headEnd/>
            <a:tailEnd/>
          </a:ln>
          <a:extLst/>
        </p:spPr>
      </p:pic>
      <p:cxnSp>
        <p:nvCxnSpPr>
          <p:cNvPr id="25" name="直接连接符 11"/>
          <p:cNvCxnSpPr/>
          <p:nvPr userDrawn="1"/>
        </p:nvCxnSpPr>
        <p:spPr>
          <a:xfrm>
            <a:off x="-48600" y="1121620"/>
            <a:ext cx="12293077" cy="0"/>
          </a:xfrm>
          <a:prstGeom prst="line">
            <a:avLst/>
          </a:prstGeom>
          <a:ln w="57150">
            <a:solidFill>
              <a:srgbClr val="5FAD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84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151" y="4394768"/>
            <a:ext cx="10345500" cy="135858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151" y="2898108"/>
            <a:ext cx="10345500" cy="149666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33276979"/>
      </p:ext>
    </p:extLst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092" y="274577"/>
            <a:ext cx="10955180" cy="1139561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094" y="1595070"/>
            <a:ext cx="5401379" cy="4513802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61896" y="1595070"/>
            <a:ext cx="5401379" cy="4513802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143064"/>
      </p:ext>
    </p:extLst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092" y="274577"/>
            <a:ext cx="10955180" cy="1139561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8097" y="1531586"/>
            <a:ext cx="5377563" cy="63802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8097" y="2169615"/>
            <a:ext cx="5377563" cy="393926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82538" y="1531586"/>
            <a:ext cx="5380739" cy="63802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82538" y="2169615"/>
            <a:ext cx="5380739" cy="393926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637479"/>
      </p:ext>
    </p:extLst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092" y="274577"/>
            <a:ext cx="10955180" cy="1139561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399067"/>
      </p:ext>
    </p:extLst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2585534"/>
      </p:ext>
    </p:extLst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097" y="272990"/>
            <a:ext cx="4004197" cy="1158606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58363" y="272992"/>
            <a:ext cx="6804913" cy="583588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8097" y="1431598"/>
            <a:ext cx="4004197" cy="467727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15374226"/>
      </p:ext>
    </p:extLst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6324" y="4786789"/>
            <a:ext cx="7301865" cy="565019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6324" y="611048"/>
            <a:ext cx="7301865" cy="410273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6324" y="5351810"/>
            <a:ext cx="7301865" cy="80308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76469126"/>
      </p:ext>
    </p:extLst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7.xml"/><Relationship Id="rId17" Type="http://schemas.openxmlformats.org/officeDocument/2006/relationships/theme" Target="../theme/theme2.xml"/><Relationship Id="rId18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矩形 18"/>
          <p:cNvSpPr>
            <a:spLocks noChangeArrowheads="1"/>
          </p:cNvSpPr>
          <p:nvPr userDrawn="1"/>
        </p:nvSpPr>
        <p:spPr bwMode="auto">
          <a:xfrm>
            <a:off x="9157897" y="6562792"/>
            <a:ext cx="3013468" cy="276161"/>
          </a:xfrm>
          <a:prstGeom prst="rect">
            <a:avLst/>
          </a:prstGeom>
          <a:solidFill>
            <a:srgbClr val="E18D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E18D1D"/>
              </a:solidFill>
              <a:ea typeface="微软雅黑" charset="0"/>
              <a:cs typeface="微软雅黑" charset="0"/>
            </a:endParaRPr>
          </a:p>
        </p:txBody>
      </p:sp>
      <p:pic>
        <p:nvPicPr>
          <p:cNvPr id="1027" name="图片 2" descr="logo（透明底）.pn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492" y="180933"/>
            <a:ext cx="1759180" cy="745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矩形 17"/>
          <p:cNvSpPr>
            <a:spLocks noChangeArrowheads="1"/>
          </p:cNvSpPr>
          <p:nvPr userDrawn="1"/>
        </p:nvSpPr>
        <p:spPr bwMode="auto">
          <a:xfrm>
            <a:off x="2" y="6491368"/>
            <a:ext cx="9515129" cy="347582"/>
          </a:xfrm>
          <a:prstGeom prst="rect">
            <a:avLst/>
          </a:prstGeom>
          <a:solidFill>
            <a:srgbClr val="00C0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0" tIns="46990" rIns="90170" bIns="46990" anchor="ctr"/>
          <a:lstStyle/>
          <a:p>
            <a:endParaRPr lang="zh-CN" altLang="en-US">
              <a:solidFill>
                <a:srgbClr val="FFFFFF"/>
              </a:solidFill>
              <a:ea typeface="微软雅黑" charset="0"/>
              <a:cs typeface="微软雅黑" charset="0"/>
            </a:endParaRPr>
          </a:p>
        </p:txBody>
      </p:sp>
      <p:sp>
        <p:nvSpPr>
          <p:cNvPr id="1029" name="TextBox 19"/>
          <p:cNvSpPr txBox="1">
            <a:spLocks noChangeArrowheads="1"/>
          </p:cNvSpPr>
          <p:nvPr userDrawn="1"/>
        </p:nvSpPr>
        <p:spPr bwMode="auto">
          <a:xfrm>
            <a:off x="10301047" y="6531047"/>
            <a:ext cx="214340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r>
              <a:rPr lang="zh-CN" altLang="en-US" sz="1400" b="1">
                <a:solidFill>
                  <a:schemeClr val="bg1"/>
                </a:solidFill>
                <a:latin typeface="黑体" charset="0"/>
                <a:ea typeface="黑体" charset="0"/>
                <a:cs typeface="黑体" charset="0"/>
              </a:rPr>
              <a:t>广州鹏途教育集团</a:t>
            </a:r>
          </a:p>
        </p:txBody>
      </p:sp>
      <p:sp>
        <p:nvSpPr>
          <p:cNvPr id="1030" name="流程图: 库存数据 5"/>
          <p:cNvSpPr>
            <a:spLocks noChangeArrowheads="1"/>
          </p:cNvSpPr>
          <p:nvPr userDrawn="1"/>
        </p:nvSpPr>
        <p:spPr bwMode="auto">
          <a:xfrm>
            <a:off x="323893" y="252355"/>
            <a:ext cx="1225710" cy="576128"/>
          </a:xfrm>
          <a:custGeom>
            <a:avLst/>
            <a:gdLst>
              <a:gd name="T0" fmla="*/ 2147483647 w 8100"/>
              <a:gd name="T1" fmla="*/ 2147483647 h 10000"/>
              <a:gd name="T2" fmla="*/ 2147483647 w 8100"/>
              <a:gd name="T3" fmla="*/ 0 h 10000"/>
              <a:gd name="T4" fmla="*/ 2147483647 w 8100"/>
              <a:gd name="T5" fmla="*/ 2147483647 h 10000"/>
              <a:gd name="T6" fmla="*/ 2147483647 w 8100"/>
              <a:gd name="T7" fmla="*/ 2147483647 h 10000"/>
              <a:gd name="T8" fmla="*/ 2147483647 w 8100"/>
              <a:gd name="T9" fmla="*/ 2147483647 h 10000"/>
              <a:gd name="T10" fmla="*/ 2147483647 w 8100"/>
              <a:gd name="T11" fmla="*/ 2147483647 h 10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8100"/>
              <a:gd name="T19" fmla="*/ 0 h 10000"/>
              <a:gd name="T20" fmla="*/ 8100 w 8100"/>
              <a:gd name="T21" fmla="*/ 10000 h 100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8100" h="10000">
                <a:moveTo>
                  <a:pt x="15" y="49"/>
                </a:moveTo>
                <a:lnTo>
                  <a:pt x="8100" y="0"/>
                </a:lnTo>
                <a:cubicBezTo>
                  <a:pt x="6995" y="0"/>
                  <a:pt x="6100" y="2239"/>
                  <a:pt x="6100" y="5000"/>
                </a:cubicBezTo>
                <a:cubicBezTo>
                  <a:pt x="6100" y="7761"/>
                  <a:pt x="6995" y="10000"/>
                  <a:pt x="8100" y="10000"/>
                </a:cubicBezTo>
                <a:lnTo>
                  <a:pt x="15" y="10000"/>
                </a:lnTo>
                <a:cubicBezTo>
                  <a:pt x="5" y="3277"/>
                  <a:pt x="-11" y="5969"/>
                  <a:pt x="15" y="49"/>
                </a:cubicBezTo>
                <a:close/>
              </a:path>
            </a:pathLst>
          </a:custGeom>
          <a:solidFill>
            <a:srgbClr val="00C0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0" tIns="46990" rIns="90170" bIns="46990" anchor="ctr"/>
          <a:lstStyle/>
          <a:p>
            <a:endParaRPr lang="zh-CN" altLang="en-US" dirty="0"/>
          </a:p>
        </p:txBody>
      </p:sp>
      <p:sp>
        <p:nvSpPr>
          <p:cNvPr id="1031" name="空心弧 14"/>
          <p:cNvSpPr>
            <a:spLocks noChangeArrowheads="1"/>
          </p:cNvSpPr>
          <p:nvPr userDrawn="1"/>
        </p:nvSpPr>
        <p:spPr bwMode="auto">
          <a:xfrm>
            <a:off x="1333675" y="253946"/>
            <a:ext cx="576339" cy="56184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39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345" y="20495"/>
                </a:moveTo>
                <a:cubicBezTo>
                  <a:pt x="5167" y="20252"/>
                  <a:pt x="1094" y="15983"/>
                  <a:pt x="1094" y="10800"/>
                </a:cubicBezTo>
                <a:cubicBezTo>
                  <a:pt x="1094" y="5439"/>
                  <a:pt x="5439" y="1094"/>
                  <a:pt x="10800" y="1094"/>
                </a:cubicBezTo>
                <a:cubicBezTo>
                  <a:pt x="16160" y="1094"/>
                  <a:pt x="20506" y="5439"/>
                  <a:pt x="20506" y="10800"/>
                </a:cubicBezTo>
                <a:cubicBezTo>
                  <a:pt x="20506" y="15983"/>
                  <a:pt x="16432" y="20252"/>
                  <a:pt x="11254" y="20495"/>
                </a:cubicBezTo>
                <a:lnTo>
                  <a:pt x="11306" y="21588"/>
                </a:lnTo>
                <a:cubicBezTo>
                  <a:pt x="17067" y="21317"/>
                  <a:pt x="21600" y="16567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-1" y="16567"/>
                  <a:pt x="4532" y="21317"/>
                  <a:pt x="10293" y="21588"/>
                </a:cubicBezTo>
                <a:lnTo>
                  <a:pt x="10345" y="20495"/>
                </a:lnTo>
                <a:close/>
              </a:path>
            </a:pathLst>
          </a:custGeom>
          <a:solidFill>
            <a:srgbClr val="00C0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0" tIns="46990" rIns="90170" bIns="46990" anchor="ctr"/>
          <a:lstStyle/>
          <a:p>
            <a:endParaRPr lang="zh-CN" altLang="en-US"/>
          </a:p>
        </p:txBody>
      </p:sp>
      <p:sp>
        <p:nvSpPr>
          <p:cNvPr id="1032" name="空心弧 15"/>
          <p:cNvSpPr>
            <a:spLocks noChangeArrowheads="1"/>
          </p:cNvSpPr>
          <p:nvPr userDrawn="1"/>
        </p:nvSpPr>
        <p:spPr bwMode="auto">
          <a:xfrm>
            <a:off x="1405123" y="323778"/>
            <a:ext cx="431856" cy="41265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004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9104" y="20512"/>
                </a:moveTo>
                <a:cubicBezTo>
                  <a:pt x="4384" y="19688"/>
                  <a:pt x="941" y="15590"/>
                  <a:pt x="941" y="10800"/>
                </a:cubicBezTo>
                <a:cubicBezTo>
                  <a:pt x="941" y="5355"/>
                  <a:pt x="5355" y="941"/>
                  <a:pt x="10800" y="941"/>
                </a:cubicBezTo>
                <a:cubicBezTo>
                  <a:pt x="16244" y="941"/>
                  <a:pt x="20659" y="5355"/>
                  <a:pt x="20659" y="10800"/>
                </a:cubicBezTo>
                <a:cubicBezTo>
                  <a:pt x="20659" y="15590"/>
                  <a:pt x="17215" y="19688"/>
                  <a:pt x="12495" y="20512"/>
                </a:cubicBezTo>
                <a:lnTo>
                  <a:pt x="12657" y="21439"/>
                </a:lnTo>
                <a:cubicBezTo>
                  <a:pt x="17827" y="20536"/>
                  <a:pt x="21600" y="16048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-1" y="16048"/>
                  <a:pt x="3772" y="20536"/>
                  <a:pt x="8942" y="21439"/>
                </a:cubicBezTo>
                <a:lnTo>
                  <a:pt x="9104" y="20512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813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85" r:id="rId1"/>
    <p:sldLayoutId id="2147486686" r:id="rId2"/>
    <p:sldLayoutId id="2147486687" r:id="rId3"/>
    <p:sldLayoutId id="2147486688" r:id="rId4"/>
    <p:sldLayoutId id="2147486689" r:id="rId5"/>
    <p:sldLayoutId id="2147486690" r:id="rId6"/>
    <p:sldLayoutId id="2147486691" r:id="rId7"/>
    <p:sldLayoutId id="2147486692" r:id="rId8"/>
    <p:sldLayoutId id="2147486693" r:id="rId9"/>
    <p:sldLayoutId id="2147486694" r:id="rId10"/>
    <p:sldLayoutId id="2147486695" r:id="rId11"/>
  </p:sldLayoutIdLst>
  <p:transition xmlns:p14="http://schemas.microsoft.com/office/powerpoint/2010/main" spd="med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微软雅黑" charset="0"/>
          <a:cs typeface="微软雅黑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微软雅黑" charset="0"/>
          <a:cs typeface="微软雅黑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微软雅黑" charset="0"/>
          <a:cs typeface="微软雅黑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微软雅黑" charset="0"/>
          <a:cs typeface="微软雅黑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微软雅黑" charset="0"/>
          <a:cs typeface="微软雅黑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微软雅黑" charset="0"/>
          <a:cs typeface="微软雅黑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微软雅黑" charset="0"/>
          <a:cs typeface="微软雅黑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微软雅黑" charset="0"/>
          <a:cs typeface="微软雅黑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" y="5091218"/>
            <a:ext cx="12171363" cy="1747732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" y="0"/>
            <a:ext cx="12171363" cy="509121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" y="3757839"/>
            <a:ext cx="12171363" cy="22796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" y="1595755"/>
            <a:ext cx="12171363" cy="509121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87008" y="4360026"/>
            <a:ext cx="8668650" cy="1139825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1420" y="730226"/>
            <a:ext cx="8519954" cy="34650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5673" y="6155055"/>
            <a:ext cx="3347125" cy="364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 eaLnBrk="1" latinLnBrk="0" hangingPunct="1"/>
            <a:fld id="{74CBEAF9-9E58-4CC8-A6FF-6DD8A58DEEA4}" type="datetimeFigureOut">
              <a:rPr lang="en-US" smtClean="0"/>
              <a:pPr algn="l" eaLnBrk="1" latinLnBrk="0" hangingPunct="1"/>
              <a:t>15/5/6</a:t>
            </a:fld>
            <a:endParaRPr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8568" y="6155055"/>
            <a:ext cx="4462834" cy="364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r" eaLnBrk="1" latinLnBrk="0" hangingPunct="1"/>
            <a:endParaRPr kumimoji="0"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71404" y="6155055"/>
            <a:ext cx="2434273" cy="364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F10DB53-D7D3-4DB6-A29F-40217B92EC8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3" descr="C:\Users\zhangzihuiya\Desktop\1.png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"/>
          <a:stretch/>
        </p:blipFill>
        <p:spPr bwMode="auto">
          <a:xfrm>
            <a:off x="3" y="3"/>
            <a:ext cx="12171363" cy="1021283"/>
          </a:xfrm>
          <a:prstGeom prst="rect">
            <a:avLst/>
          </a:prstGeom>
          <a:solidFill>
            <a:srgbClr val="99CCFF">
              <a:alpha val="0"/>
            </a:srgbClr>
          </a:solidFill>
          <a:ln w="9525">
            <a:noFill/>
            <a:miter lim="800000"/>
            <a:headEnd/>
            <a:tailEnd/>
          </a:ln>
          <a:extLst/>
        </p:spPr>
      </p:pic>
      <p:cxnSp>
        <p:nvCxnSpPr>
          <p:cNvPr id="12" name="直接连接符 11"/>
          <p:cNvCxnSpPr/>
          <p:nvPr/>
        </p:nvCxnSpPr>
        <p:spPr>
          <a:xfrm>
            <a:off x="-48597" y="1121620"/>
            <a:ext cx="12293077" cy="0"/>
          </a:xfrm>
          <a:prstGeom prst="line">
            <a:avLst/>
          </a:prstGeom>
          <a:ln w="57150">
            <a:solidFill>
              <a:srgbClr val="5FAD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6670" r:id="rId1"/>
    <p:sldLayoutId id="2147486671" r:id="rId2"/>
    <p:sldLayoutId id="2147486672" r:id="rId3"/>
    <p:sldLayoutId id="2147486673" r:id="rId4"/>
    <p:sldLayoutId id="2147486674" r:id="rId5"/>
    <p:sldLayoutId id="2147486675" r:id="rId6"/>
    <p:sldLayoutId id="2147486676" r:id="rId7"/>
    <p:sldLayoutId id="2147486677" r:id="rId8"/>
    <p:sldLayoutId id="2147486678" r:id="rId9"/>
    <p:sldLayoutId id="2147486679" r:id="rId10"/>
    <p:sldLayoutId id="2147486680" r:id="rId11"/>
    <p:sldLayoutId id="2147486681" r:id="rId12"/>
    <p:sldLayoutId id="2147486682" r:id="rId13"/>
    <p:sldLayoutId id="2147486479" r:id="rId14"/>
    <p:sldLayoutId id="2147486683" r:id="rId15"/>
    <p:sldLayoutId id="2147486696" r:id="rId16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image" Target="../media/image33.jpeg"/><Relationship Id="rId5" Type="http://schemas.openxmlformats.org/officeDocument/2006/relationships/image" Target="../media/image34.jpeg"/><Relationship Id="rId6" Type="http://schemas.openxmlformats.org/officeDocument/2006/relationships/image" Target="../media/image35.jpeg"/><Relationship Id="rId7" Type="http://schemas.openxmlformats.org/officeDocument/2006/relationships/image" Target="../media/image36.jpeg"/><Relationship Id="rId8" Type="http://schemas.openxmlformats.org/officeDocument/2006/relationships/image" Target="../media/image37.jpeg"/><Relationship Id="rId9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4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eg"/><Relationship Id="rId3" Type="http://schemas.openxmlformats.org/officeDocument/2006/relationships/image" Target="../media/image45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eg"/><Relationship Id="rId3" Type="http://schemas.openxmlformats.org/officeDocument/2006/relationships/image" Target="../media/image46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eg"/><Relationship Id="rId3" Type="http://schemas.openxmlformats.org/officeDocument/2006/relationships/image" Target="../media/image4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7.jpe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"/>
          <p:cNvSpPr>
            <a:spLocks noChangeArrowheads="1"/>
          </p:cNvSpPr>
          <p:nvPr/>
        </p:nvSpPr>
        <p:spPr bwMode="auto">
          <a:xfrm>
            <a:off x="6351" y="0"/>
            <a:ext cx="12171363" cy="2490210"/>
          </a:xfrm>
          <a:prstGeom prst="rect">
            <a:avLst/>
          </a:prstGeom>
          <a:solidFill>
            <a:srgbClr val="00C0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dirty="0"/>
          </a:p>
        </p:txBody>
      </p:sp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81026" y="1"/>
            <a:ext cx="8321146" cy="248337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dirty="0"/>
          </a:p>
        </p:txBody>
      </p:sp>
      <p:sp>
        <p:nvSpPr>
          <p:cNvPr id="3076" name="标题 4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4919663"/>
            <a:ext cx="10955338" cy="7699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6805"/>
          <a:lstStyle/>
          <a:p>
            <a:pPr marL="0" indent="0" algn="ctr">
              <a:buNone/>
            </a:pPr>
            <a:r>
              <a:rPr lang="zh-CN" altLang="en-US" sz="3200" b="1" dirty="0">
                <a:solidFill>
                  <a:schemeClr val="tx1"/>
                </a:solidFill>
                <a:latin typeface="微软雅黑" charset="0"/>
              </a:rPr>
              <a:t>鹏途教育</a:t>
            </a:r>
          </a:p>
        </p:txBody>
      </p:sp>
      <p:cxnSp>
        <p:nvCxnSpPr>
          <p:cNvPr id="3077" name="直接连接符 7"/>
          <p:cNvCxnSpPr>
            <a:cxnSpLocks noChangeShapeType="1"/>
          </p:cNvCxnSpPr>
          <p:nvPr/>
        </p:nvCxnSpPr>
        <p:spPr bwMode="auto">
          <a:xfrm>
            <a:off x="1332087" y="5580354"/>
            <a:ext cx="8235436" cy="0"/>
          </a:xfrm>
          <a:prstGeom prst="line">
            <a:avLst/>
          </a:prstGeom>
          <a:noFill/>
          <a:ln w="28575" cmpd="sng">
            <a:solidFill>
              <a:srgbClr val="F284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78" name="标题 4"/>
          <p:cNvSpPr txBox="1">
            <a:spLocks noChangeArrowheads="1"/>
          </p:cNvSpPr>
          <p:nvPr/>
        </p:nvSpPr>
        <p:spPr bwMode="auto">
          <a:xfrm>
            <a:off x="9781864" y="5326414"/>
            <a:ext cx="2389499" cy="1333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9" tIns="46805" rIns="91449" bIns="45725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lang="zh-CN" altLang="en-US" b="1" dirty="0" smtClean="0">
                <a:latin typeface="微软雅黑" charset="0"/>
                <a:ea typeface="微软雅黑" charset="0"/>
                <a:cs typeface="微软雅黑" charset="0"/>
              </a:rPr>
              <a:t>龚俊慧</a:t>
            </a:r>
            <a:r>
              <a:rPr lang="en-US" altLang="zh-CN" b="1" dirty="0" smtClean="0">
                <a:latin typeface="微软雅黑" charset="0"/>
                <a:ea typeface="微软雅黑" charset="0"/>
                <a:cs typeface="微软雅黑" charset="0"/>
              </a:rPr>
              <a:t>-</a:t>
            </a:r>
            <a:r>
              <a:rPr lang="en-US" altLang="zh-CN" b="1" dirty="0" err="1" smtClean="0">
                <a:latin typeface="微软雅黑" charset="0"/>
                <a:ea typeface="微软雅黑" charset="0"/>
                <a:cs typeface="微软雅黑" charset="0"/>
              </a:rPr>
              <a:t>iOS</a:t>
            </a:r>
            <a:r>
              <a:rPr lang="zh-CN" altLang="en-US" b="1" dirty="0" smtClean="0">
                <a:latin typeface="微软雅黑" charset="0"/>
                <a:ea typeface="微软雅黑" charset="0"/>
                <a:cs typeface="微软雅黑" charset="0"/>
              </a:rPr>
              <a:t>项目经理</a:t>
            </a:r>
            <a:endParaRPr lang="en-US" b="1" dirty="0"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3079" name="Picture 8" descr="d:\documents and settings\hp\application data\360se6\User Data\temp\b_129111366842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9"/>
          <a:stretch>
            <a:fillRect/>
          </a:stretch>
        </p:blipFill>
        <p:spPr bwMode="auto">
          <a:xfrm>
            <a:off x="7138332" y="2490210"/>
            <a:ext cx="2429192" cy="2212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4" descr="d:\documents and settings\hp\application data\360se6\User Data\temp\b_13698841796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7" t="16402" r="47002" b="15587"/>
          <a:stretch>
            <a:fillRect/>
          </a:stretch>
        </p:blipFill>
        <p:spPr bwMode="auto">
          <a:xfrm>
            <a:off x="9592927" y="2490210"/>
            <a:ext cx="2584787" cy="2207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12" descr="http://i1.esocc.com/upload/attached/image/20130307/13626364043356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12" t="73" r="5467" b="11069"/>
          <a:stretch>
            <a:fillRect/>
          </a:stretch>
        </p:blipFill>
        <p:spPr bwMode="auto">
          <a:xfrm>
            <a:off x="2494289" y="2490210"/>
            <a:ext cx="2429192" cy="2215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" name="Picture 2" descr="http://image.tianjimedia.com/uploadImages/2013/109/M4NK19932PW8_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" t="3233" b="414"/>
          <a:stretch>
            <a:fillRect/>
          </a:stretch>
        </p:blipFill>
        <p:spPr bwMode="auto">
          <a:xfrm>
            <a:off x="4852033" y="2490210"/>
            <a:ext cx="2357746" cy="2199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3" name="图片 2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5" y="2490210"/>
            <a:ext cx="2510166" cy="2166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5190951"/>
      </p:ext>
    </p:extLst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145" y="827190"/>
            <a:ext cx="5040560" cy="292176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374" y="827187"/>
            <a:ext cx="4494775" cy="280831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481" y="3635499"/>
            <a:ext cx="3234022" cy="2857666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chemeClr val="tx2"/>
                </a:solidFill>
              </a:rPr>
              <a:t>iOS</a:t>
            </a:r>
            <a:r>
              <a:rPr lang="zh-CN" altLang="en-US" dirty="0" smtClean="0">
                <a:solidFill>
                  <a:schemeClr val="tx2"/>
                </a:solidFill>
              </a:rPr>
              <a:t>的发展历程</a:t>
            </a:r>
            <a:br>
              <a:rPr lang="zh-CN" altLang="en-US" dirty="0" smtClean="0">
                <a:solidFill>
                  <a:schemeClr val="tx2"/>
                </a:solidFill>
              </a:rPr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48185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开发语言</a:t>
            </a:r>
            <a:r>
              <a:rPr kumimoji="1" lang="en-US" altLang="zh-CN" dirty="0" smtClean="0"/>
              <a:t>OC</a:t>
            </a:r>
            <a:r>
              <a:rPr kumimoji="1" lang="zh-CN" altLang="en-US" dirty="0" smtClean="0"/>
              <a:t>简介</a:t>
            </a:r>
            <a:endParaRPr kumimoji="1"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92069" y="1115222"/>
            <a:ext cx="11022207" cy="5065661"/>
          </a:xfrm>
        </p:spPr>
        <p:txBody>
          <a:bodyPr/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Font typeface="Symbol" charset="2"/>
              <a:buChar char="-"/>
            </a:pPr>
            <a:r>
              <a:rPr kumimoji="1" lang="zh-CN" altLang="en-US" dirty="0" smtClean="0"/>
              <a:t>姓名：</a:t>
            </a:r>
            <a:r>
              <a:rPr kumimoji="1" lang="en-US" altLang="zh-CN" dirty="0" smtClean="0"/>
              <a:t>Objective-C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Font typeface="Symbol" charset="2"/>
              <a:buChar char="-"/>
            </a:pPr>
            <a:r>
              <a:rPr kumimoji="1" lang="zh-CN" altLang="en-US" dirty="0" smtClean="0"/>
              <a:t>生日：</a:t>
            </a:r>
            <a:r>
              <a:rPr kumimoji="1" lang="en-US" altLang="zh-CN" dirty="0" smtClean="0"/>
              <a:t>1983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Font typeface="Symbol" charset="2"/>
              <a:buChar char="-"/>
            </a:pPr>
            <a:r>
              <a:rPr kumimoji="1" lang="zh-CN" altLang="en-US" dirty="0" smtClean="0"/>
              <a:t>父亲：</a:t>
            </a:r>
            <a:r>
              <a:rPr kumimoji="1" lang="is-IS" altLang="zh-CN" dirty="0" smtClean="0"/>
              <a:t>C</a:t>
            </a:r>
            <a:r>
              <a:rPr kumimoji="1" lang="zh-CN" altLang="is-IS" dirty="0" smtClean="0"/>
              <a:t>、</a:t>
            </a:r>
            <a:r>
              <a:rPr kumimoji="1" lang="is-IS" altLang="zh-CN" dirty="0" smtClean="0"/>
              <a:t>Smalltalk</a:t>
            </a:r>
            <a:endParaRPr kumimoji="1" lang="en-US" altLang="zh-CN" dirty="0" smtClean="0"/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Font typeface="Symbol" charset="2"/>
              <a:buChar char="-"/>
            </a:pPr>
            <a:r>
              <a:rPr kumimoji="1" lang="zh-CN" altLang="en-US" dirty="0" smtClean="0"/>
              <a:t>国别：美国</a:t>
            </a:r>
            <a:endParaRPr kumimoji="1" lang="en-US" altLang="zh-CN" dirty="0" smtClean="0"/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Font typeface="Symbol" charset="2"/>
              <a:buChar char="-"/>
            </a:pPr>
            <a:r>
              <a:rPr kumimoji="1" lang="zh-CN" altLang="en-US" dirty="0" smtClean="0"/>
              <a:t>设计者：</a:t>
            </a:r>
            <a:r>
              <a:rPr kumimoji="1" lang="zh-TW" altLang="en-US" dirty="0" smtClean="0"/>
              <a:t>布莱德</a:t>
            </a:r>
            <a:r>
              <a:rPr kumimoji="1" lang="en-US" altLang="zh-TW" dirty="0" smtClean="0"/>
              <a:t>·</a:t>
            </a:r>
            <a:r>
              <a:rPr kumimoji="1" lang="zh-TW" altLang="en-US" dirty="0" smtClean="0"/>
              <a:t>考克斯和</a:t>
            </a:r>
            <a:r>
              <a:rPr kumimoji="1" lang="en-US" altLang="zh-TW" dirty="0" smtClean="0"/>
              <a:t>Tom Love</a:t>
            </a:r>
            <a:endParaRPr kumimoji="1" lang="en-US" altLang="zh-CN" dirty="0" smtClean="0"/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Font typeface="Symbol" charset="2"/>
              <a:buChar char="-"/>
            </a:pPr>
            <a:r>
              <a:rPr kumimoji="1" lang="zh-CN" altLang="en-US" dirty="0" smtClean="0"/>
              <a:t>家庭地址：</a:t>
            </a:r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developer.apple.com</a:t>
            </a:r>
            <a:r>
              <a:rPr kumimoji="1" lang="en-US" altLang="zh-CN" dirty="0" smtClean="0"/>
              <a:t>/library/mac/#documentation/Cocoa/Conceptual/</a:t>
            </a:r>
            <a:r>
              <a:rPr kumimoji="1" lang="en-US" altLang="zh-CN" dirty="0" err="1" smtClean="0"/>
              <a:t>ObjectiveC</a:t>
            </a:r>
            <a:r>
              <a:rPr kumimoji="1" lang="en-US" altLang="zh-CN" dirty="0" smtClean="0"/>
              <a:t>/Introduction/</a:t>
            </a:r>
            <a:r>
              <a:rPr kumimoji="1" lang="en-US" altLang="zh-CN" dirty="0" err="1" smtClean="0"/>
              <a:t>introObjectiveC.html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14236587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37" y="1187227"/>
            <a:ext cx="8893288" cy="482453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057" y="1187227"/>
            <a:ext cx="1296144" cy="1224136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chemeClr val="tx2"/>
                </a:solidFill>
              </a:rPr>
              <a:t>iOS</a:t>
            </a:r>
            <a:r>
              <a:rPr lang="zh-CN" altLang="en-US" dirty="0" smtClean="0">
                <a:solidFill>
                  <a:schemeClr val="tx2"/>
                </a:solidFill>
              </a:rPr>
              <a:t>开发典型产品</a:t>
            </a:r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06408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41" y="1331246"/>
            <a:ext cx="9073008" cy="480292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068" y="1403251"/>
            <a:ext cx="1296144" cy="1247808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chemeClr val="tx2"/>
                </a:solidFill>
              </a:rPr>
              <a:t>iOS</a:t>
            </a:r>
            <a:r>
              <a:rPr lang="zh-CN" altLang="en-US" dirty="0" smtClean="0">
                <a:solidFill>
                  <a:schemeClr val="tx2"/>
                </a:solidFill>
              </a:rPr>
              <a:t>开发典型产品</a:t>
            </a:r>
            <a:br>
              <a:rPr lang="zh-CN" altLang="en-US" dirty="0" smtClean="0">
                <a:solidFill>
                  <a:schemeClr val="tx2"/>
                </a:solidFill>
              </a:rPr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555734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106" y="1259235"/>
            <a:ext cx="1440160" cy="139311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049" y="1235599"/>
            <a:ext cx="9073008" cy="4848172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chemeClr val="tx2"/>
                </a:solidFill>
              </a:rPr>
              <a:t>iOS</a:t>
            </a:r>
            <a:r>
              <a:rPr lang="zh-CN" altLang="en-US" dirty="0" smtClean="0">
                <a:solidFill>
                  <a:schemeClr val="tx2"/>
                </a:solidFill>
              </a:rPr>
              <a:t>开发典型产品</a:t>
            </a:r>
            <a:br>
              <a:rPr lang="zh-CN" altLang="en-US" dirty="0" smtClean="0">
                <a:solidFill>
                  <a:schemeClr val="tx2"/>
                </a:solidFill>
              </a:rPr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913203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41" y="1187227"/>
            <a:ext cx="8784976" cy="48245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4076" y="1259235"/>
            <a:ext cx="1296144" cy="1211109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chemeClr val="tx2"/>
                </a:solidFill>
              </a:rPr>
              <a:t>iOS</a:t>
            </a:r>
            <a:r>
              <a:rPr lang="zh-CN" altLang="en-US" dirty="0" smtClean="0">
                <a:solidFill>
                  <a:schemeClr val="tx2"/>
                </a:solidFill>
              </a:rPr>
              <a:t>开发典型产品</a:t>
            </a:r>
            <a:br>
              <a:rPr lang="zh-CN" altLang="en-US" dirty="0" smtClean="0">
                <a:solidFill>
                  <a:schemeClr val="tx2"/>
                </a:solidFill>
              </a:rPr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504771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44" y="1187227"/>
            <a:ext cx="8784977" cy="482453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057" y="1187230"/>
            <a:ext cx="1296144" cy="1249097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chemeClr val="tx2"/>
                </a:solidFill>
              </a:rPr>
              <a:t>iOS</a:t>
            </a:r>
            <a:r>
              <a:rPr lang="zh-CN" altLang="en-US" dirty="0" smtClean="0">
                <a:solidFill>
                  <a:schemeClr val="tx2"/>
                </a:solidFill>
              </a:rPr>
              <a:t>开发典型产品</a:t>
            </a:r>
            <a:br>
              <a:rPr lang="zh-CN" altLang="en-US" dirty="0" smtClean="0">
                <a:solidFill>
                  <a:schemeClr val="tx2"/>
                </a:solidFill>
              </a:rPr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504771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iOS</a:t>
            </a:r>
            <a:r>
              <a:rPr kumimoji="1" lang="en-US" altLang="en-US" dirty="0" err="1" smtClean="0"/>
              <a:t>的相关工作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25044" y="1115222"/>
            <a:ext cx="11022207" cy="5065661"/>
          </a:xfrm>
        </p:spPr>
        <p:txBody>
          <a:bodyPr/>
          <a:lstStyle/>
          <a:p>
            <a:pPr>
              <a:lnSpc>
                <a:spcPct val="150000"/>
              </a:lnSpc>
              <a:buClr>
                <a:srgbClr val="008000"/>
              </a:buClr>
              <a:buFont typeface="Symbol" charset="2"/>
              <a:buChar char="-"/>
            </a:pPr>
            <a:r>
              <a:rPr kumimoji="1" lang="en-US" altLang="zh-CN" dirty="0" err="1" smtClean="0"/>
              <a:t>iOS</a:t>
            </a:r>
            <a:r>
              <a:rPr kumimoji="1" lang="zh-CN" altLang="en-US" dirty="0" smtClean="0"/>
              <a:t>应用</a:t>
            </a:r>
            <a:r>
              <a:rPr kumimoji="1" lang="zh-CN" altLang="en-US" dirty="0" smtClean="0"/>
              <a:t>开发</a:t>
            </a:r>
            <a:r>
              <a:rPr kumimoji="1" lang="zh-CN" altLang="en-US" dirty="0" smtClean="0"/>
              <a:t>工程师 </a:t>
            </a:r>
            <a:endParaRPr kumimoji="1" lang="en-US" altLang="zh-CN" dirty="0" smtClean="0"/>
          </a:p>
          <a:p>
            <a:pPr>
              <a:lnSpc>
                <a:spcPct val="150000"/>
              </a:lnSpc>
              <a:buClr>
                <a:srgbClr val="008000"/>
              </a:buClr>
              <a:buFont typeface="Symbol" charset="2"/>
              <a:buChar char="-"/>
            </a:pPr>
            <a:r>
              <a:rPr kumimoji="1" lang="en-US" altLang="zh-CN" dirty="0" err="1" smtClean="0"/>
              <a:t>iOS</a:t>
            </a:r>
            <a:r>
              <a:rPr kumimoji="1" lang="zh-CN" altLang="en-US" dirty="0" smtClean="0"/>
              <a:t>游戏开发工程师 </a:t>
            </a:r>
            <a:endParaRPr kumimoji="1" lang="en-US" altLang="zh-CN" dirty="0" smtClean="0"/>
          </a:p>
          <a:p>
            <a:pPr>
              <a:lnSpc>
                <a:spcPct val="150000"/>
              </a:lnSpc>
              <a:buClr>
                <a:srgbClr val="008000"/>
              </a:buClr>
              <a:buFont typeface="Symbol" charset="2"/>
              <a:buChar char="-"/>
            </a:pPr>
            <a:r>
              <a:rPr kumimoji="1" lang="en-US" altLang="zh-CN" dirty="0" err="1" smtClean="0"/>
              <a:t>iOS</a:t>
            </a:r>
            <a:r>
              <a:rPr kumimoji="1" lang="zh-CN" altLang="en-US" dirty="0" smtClean="0"/>
              <a:t>软件</a:t>
            </a:r>
            <a:r>
              <a:rPr kumimoji="1" lang="zh-CN" altLang="en-US" dirty="0" smtClean="0"/>
              <a:t>测试工程师  </a:t>
            </a:r>
            <a:endParaRPr kumimoji="1" lang="en-US" altLang="zh-CN" dirty="0" smtClean="0"/>
          </a:p>
          <a:p>
            <a:pPr>
              <a:lnSpc>
                <a:spcPct val="150000"/>
              </a:lnSpc>
              <a:buClr>
                <a:srgbClr val="008000"/>
              </a:buClr>
              <a:buFont typeface="Symbol" charset="2"/>
              <a:buChar char="-"/>
            </a:pPr>
            <a:r>
              <a:rPr kumimoji="1" lang="en-US" altLang="zh-CN" dirty="0" err="1" smtClean="0"/>
              <a:t>iOS</a:t>
            </a:r>
            <a:r>
              <a:rPr kumimoji="1" lang="zh-CN" altLang="en-US" dirty="0" smtClean="0"/>
              <a:t>架构师  </a:t>
            </a:r>
            <a:endParaRPr kumimoji="1" lang="en-US" altLang="zh-CN" dirty="0" smtClean="0"/>
          </a:p>
          <a:p>
            <a:pPr marL="0" indent="0">
              <a:buNone/>
            </a:pPr>
            <a:endParaRPr kumimoji="1" lang="zh-CN" altLang="en-US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5335881"/>
      </p:ext>
    </p:extLst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iOS</a:t>
            </a:r>
            <a:r>
              <a:rPr kumimoji="1" lang="zh-CN" altLang="en-US" dirty="0" smtClean="0"/>
              <a:t>开发学习方法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5041" y="1331243"/>
            <a:ext cx="11022207" cy="4705621"/>
          </a:xfrm>
        </p:spPr>
        <p:txBody>
          <a:bodyPr/>
          <a:lstStyle/>
          <a:p>
            <a:pPr>
              <a:lnSpc>
                <a:spcPct val="150000"/>
              </a:lnSpc>
              <a:buClr>
                <a:srgbClr val="008000"/>
              </a:buClr>
              <a:buFont typeface="Symbol" charset="2"/>
              <a:buChar char="-"/>
            </a:pPr>
            <a:r>
              <a:rPr kumimoji="1" lang="zh-CN" altLang="en-US" dirty="0" smtClean="0"/>
              <a:t>老师是引路人，腿长在自己身上</a:t>
            </a:r>
            <a:endParaRPr kumimoji="1" lang="en-US" altLang="zh-CN" dirty="0" smtClean="0"/>
          </a:p>
          <a:p>
            <a:pPr>
              <a:lnSpc>
                <a:spcPct val="150000"/>
              </a:lnSpc>
              <a:buClr>
                <a:srgbClr val="008000"/>
              </a:buClr>
              <a:buFont typeface="Symbol" charset="2"/>
              <a:buChar char="-"/>
            </a:pP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是</a:t>
            </a:r>
            <a:r>
              <a:rPr kumimoji="1" lang="en-US" altLang="zh-CN" dirty="0" err="1" smtClean="0"/>
              <a:t>iOS</a:t>
            </a:r>
            <a:r>
              <a:rPr kumimoji="1" lang="zh-CN" altLang="en-US" dirty="0" smtClean="0"/>
              <a:t>开发的基础，掌握</a:t>
            </a: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是必要</a:t>
            </a:r>
            <a:endParaRPr kumimoji="1" lang="en-US" altLang="zh-CN" dirty="0" smtClean="0"/>
          </a:p>
          <a:p>
            <a:pPr>
              <a:lnSpc>
                <a:spcPct val="150000"/>
              </a:lnSpc>
              <a:buClr>
                <a:srgbClr val="008000"/>
              </a:buClr>
              <a:buFont typeface="Symbol" charset="2"/>
              <a:buChar char="-"/>
            </a:pPr>
            <a:r>
              <a:rPr kumimoji="1" lang="zh-CN" altLang="en-US" dirty="0" smtClean="0"/>
              <a:t>多问，多动手，多做项目</a:t>
            </a:r>
            <a:endParaRPr kumimoji="1" lang="en-US" altLang="zh-CN" dirty="0" smtClean="0"/>
          </a:p>
          <a:p>
            <a:pPr>
              <a:lnSpc>
                <a:spcPct val="150000"/>
              </a:lnSpc>
              <a:buClr>
                <a:srgbClr val="008000"/>
              </a:buClr>
              <a:buFont typeface="Symbol" charset="2"/>
              <a:buChar char="-"/>
            </a:pPr>
            <a:r>
              <a:rPr kumimoji="1" lang="zh-CN" altLang="en-US" dirty="0" smtClean="0"/>
              <a:t>踏实肯干，肯努力，肯付出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9151602"/>
      </p:ext>
    </p:extLst>
  </p:cSld>
  <p:clrMapOvr>
    <a:masterClrMapping/>
  </p:clrMapOvr>
  <p:transition xmlns:p14="http://schemas.microsoft.com/office/powerpoint/2010/main"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8" name="Oval 6"/>
          <p:cNvSpPr>
            <a:spLocks noChangeArrowheads="1"/>
          </p:cNvSpPr>
          <p:nvPr/>
        </p:nvSpPr>
        <p:spPr bwMode="auto">
          <a:xfrm>
            <a:off x="1060771" y="2342976"/>
            <a:ext cx="1440000" cy="1440000"/>
          </a:xfrm>
          <a:prstGeom prst="ellipse">
            <a:avLst/>
          </a:prstGeom>
          <a:solidFill>
            <a:srgbClr val="3366FF"/>
          </a:solidFill>
          <a:ln w="9525" cmpd="sng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dirty="0"/>
              <a:t>第一阶段</a:t>
            </a:r>
          </a:p>
        </p:txBody>
      </p:sp>
      <p:sp>
        <p:nvSpPr>
          <p:cNvPr id="33799" name="Oval 7"/>
          <p:cNvSpPr>
            <a:spLocks noChangeArrowheads="1"/>
          </p:cNvSpPr>
          <p:nvPr/>
        </p:nvSpPr>
        <p:spPr bwMode="auto">
          <a:xfrm>
            <a:off x="3596472" y="2342976"/>
            <a:ext cx="1440000" cy="14400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dirty="0"/>
              <a:t>第二阶段</a:t>
            </a:r>
          </a:p>
        </p:txBody>
      </p:sp>
      <p:sp>
        <p:nvSpPr>
          <p:cNvPr id="33800" name="Oval 8"/>
          <p:cNvSpPr>
            <a:spLocks noChangeArrowheads="1"/>
          </p:cNvSpPr>
          <p:nvPr/>
        </p:nvSpPr>
        <p:spPr bwMode="auto">
          <a:xfrm>
            <a:off x="6284311" y="2342976"/>
            <a:ext cx="1440000" cy="1440000"/>
          </a:xfrm>
          <a:prstGeom prst="ellipse">
            <a:avLst/>
          </a:prstGeom>
          <a:solidFill>
            <a:srgbClr val="FF8000"/>
          </a:solidFill>
          <a:ln w="9525" cap="flat" cmpd="sng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dirty="0"/>
              <a:t>第三阶段</a:t>
            </a:r>
          </a:p>
        </p:txBody>
      </p:sp>
      <p:sp>
        <p:nvSpPr>
          <p:cNvPr id="33801" name="Text Box 9"/>
          <p:cNvSpPr txBox="1">
            <a:spLocks noChangeArrowheads="1"/>
          </p:cNvSpPr>
          <p:nvPr/>
        </p:nvSpPr>
        <p:spPr bwMode="auto">
          <a:xfrm>
            <a:off x="622340" y="3823164"/>
            <a:ext cx="2779596" cy="368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/>
              <a:t>   </a:t>
            </a:r>
            <a:r>
              <a:rPr lang="en-US" altLang="zh-CN" dirty="0" smtClean="0"/>
              <a:t>C</a:t>
            </a:r>
            <a:r>
              <a:rPr lang="zh-CN" altLang="en-US" dirty="0" smtClean="0"/>
              <a:t>/</a:t>
            </a:r>
            <a:r>
              <a:rPr lang="en-US" altLang="zh-CN" dirty="0" smtClean="0"/>
              <a:t>OC</a:t>
            </a:r>
            <a:r>
              <a:rPr lang="zh-CN" altLang="en-US" dirty="0" smtClean="0"/>
              <a:t>语言</a:t>
            </a:r>
            <a:r>
              <a:rPr lang="zh-CN" altLang="en-US" dirty="0" smtClean="0"/>
              <a:t>知识</a:t>
            </a:r>
            <a:endParaRPr lang="zh-CN" altLang="en-US" dirty="0"/>
          </a:p>
        </p:txBody>
      </p:sp>
      <p:sp>
        <p:nvSpPr>
          <p:cNvPr id="33802" name="Text Box 10"/>
          <p:cNvSpPr txBox="1">
            <a:spLocks noChangeArrowheads="1"/>
          </p:cNvSpPr>
          <p:nvPr/>
        </p:nvSpPr>
        <p:spPr bwMode="auto">
          <a:xfrm>
            <a:off x="3205362" y="3851523"/>
            <a:ext cx="2088232" cy="368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/>
              <a:t>   </a:t>
            </a:r>
            <a:r>
              <a:rPr lang="en-US" altLang="zh-CN" dirty="0" err="1" smtClean="0"/>
              <a:t>iOS</a:t>
            </a:r>
            <a:r>
              <a:rPr lang="zh-CN" altLang="en-US" dirty="0" smtClean="0"/>
              <a:t>应用开发</a:t>
            </a:r>
            <a:endParaRPr lang="zh-CN" altLang="en-US" dirty="0"/>
          </a:p>
        </p:txBody>
      </p:sp>
      <p:sp>
        <p:nvSpPr>
          <p:cNvPr id="33803" name="Text Box 11"/>
          <p:cNvSpPr txBox="1">
            <a:spLocks noChangeArrowheads="1"/>
          </p:cNvSpPr>
          <p:nvPr/>
        </p:nvSpPr>
        <p:spPr bwMode="auto">
          <a:xfrm>
            <a:off x="5941665" y="3851523"/>
            <a:ext cx="2430772" cy="368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/>
              <a:t>   </a:t>
            </a:r>
            <a:r>
              <a:rPr lang="en-US" altLang="zh-CN" dirty="0" err="1" smtClean="0"/>
              <a:t>iOS</a:t>
            </a:r>
            <a:r>
              <a:rPr lang="zh-CN" altLang="en-US" dirty="0" smtClean="0"/>
              <a:t>项目实战</a:t>
            </a:r>
            <a:endParaRPr lang="zh-CN" altLang="en-US" dirty="0"/>
          </a:p>
        </p:txBody>
      </p:sp>
      <p:sp>
        <p:nvSpPr>
          <p:cNvPr id="33804" name="Oval 12"/>
          <p:cNvSpPr>
            <a:spLocks noChangeArrowheads="1"/>
          </p:cNvSpPr>
          <p:nvPr/>
        </p:nvSpPr>
        <p:spPr bwMode="auto">
          <a:xfrm>
            <a:off x="9113735" y="2342976"/>
            <a:ext cx="1440000" cy="1440000"/>
          </a:xfrm>
          <a:prstGeom prst="ellipse">
            <a:avLst/>
          </a:prstGeom>
          <a:solidFill>
            <a:srgbClr val="800080"/>
          </a:solidFill>
          <a:ln w="9525" cap="flat" cmpd="sng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dirty="0"/>
              <a:t>第四阶段</a:t>
            </a:r>
          </a:p>
        </p:txBody>
      </p:sp>
      <p:sp>
        <p:nvSpPr>
          <p:cNvPr id="33805" name="Text Box 13"/>
          <p:cNvSpPr txBox="1">
            <a:spLocks noChangeArrowheads="1"/>
          </p:cNvSpPr>
          <p:nvPr/>
        </p:nvSpPr>
        <p:spPr bwMode="auto">
          <a:xfrm>
            <a:off x="9038009" y="3851523"/>
            <a:ext cx="158417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/>
              <a:t> </a:t>
            </a:r>
            <a:r>
              <a:rPr lang="en-US" altLang="zh-CN" dirty="0" err="1" smtClean="0"/>
              <a:t>iOS</a:t>
            </a:r>
            <a:r>
              <a:rPr lang="zh-CN" altLang="en-US" dirty="0" smtClean="0"/>
              <a:t>项目</a:t>
            </a:r>
            <a:r>
              <a:rPr lang="zh-CN" altLang="en-US" dirty="0" smtClean="0"/>
              <a:t>答辩</a:t>
            </a:r>
            <a:endParaRPr lang="zh-CN" altLang="en-US" dirty="0"/>
          </a:p>
        </p:txBody>
      </p:sp>
      <p:sp>
        <p:nvSpPr>
          <p:cNvPr id="33806" name="AutoShape 14"/>
          <p:cNvSpPr>
            <a:spLocks noChangeArrowheads="1"/>
          </p:cNvSpPr>
          <p:nvPr/>
        </p:nvSpPr>
        <p:spPr bwMode="auto">
          <a:xfrm>
            <a:off x="2629297" y="2843411"/>
            <a:ext cx="764936" cy="484426"/>
          </a:xfrm>
          <a:prstGeom prst="rightArrow">
            <a:avLst>
              <a:gd name="adj1" fmla="val 50000"/>
              <a:gd name="adj2" fmla="val 29575"/>
            </a:avLst>
          </a:prstGeom>
          <a:solidFill>
            <a:srgbClr val="00FF00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3807" name="AutoShape 15"/>
          <p:cNvSpPr>
            <a:spLocks noChangeArrowheads="1"/>
          </p:cNvSpPr>
          <p:nvPr/>
        </p:nvSpPr>
        <p:spPr bwMode="auto">
          <a:xfrm>
            <a:off x="5221585" y="2771403"/>
            <a:ext cx="904400" cy="484426"/>
          </a:xfrm>
          <a:prstGeom prst="rightArrow">
            <a:avLst>
              <a:gd name="adj1" fmla="val 50000"/>
              <a:gd name="adj2" fmla="val 34967"/>
            </a:avLst>
          </a:prstGeom>
          <a:solidFill>
            <a:srgbClr val="00FF00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3808" name="AutoShape 16"/>
          <p:cNvSpPr>
            <a:spLocks noChangeArrowheads="1"/>
          </p:cNvSpPr>
          <p:nvPr/>
        </p:nvSpPr>
        <p:spPr bwMode="auto">
          <a:xfrm>
            <a:off x="7885881" y="2771403"/>
            <a:ext cx="1075560" cy="484426"/>
          </a:xfrm>
          <a:prstGeom prst="rightArrow">
            <a:avLst>
              <a:gd name="adj1" fmla="val 50000"/>
              <a:gd name="adj2" fmla="val 41585"/>
            </a:avLst>
          </a:prstGeom>
          <a:solidFill>
            <a:srgbClr val="00FF00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zh-CN" altLang="en-US" b="1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iOS</a:t>
            </a:r>
            <a:r>
              <a:rPr kumimoji="1" lang="zh-CN" altLang="en-US" dirty="0" smtClean="0"/>
              <a:t>开发学习方法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543120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3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3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3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3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3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3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8" grpId="0" bldLvl="0" animBg="1" autoUpdateAnimBg="0"/>
      <p:bldP spid="33799" grpId="0" bldLvl="0" animBg="1" autoUpdateAnimBg="0"/>
      <p:bldP spid="33800" grpId="0" bldLvl="0" animBg="1" autoUpdateAnimBg="0"/>
      <p:bldP spid="33804" grpId="0" bldLvl="0" animBg="1" autoUpdateAnimBg="0"/>
      <p:bldP spid="33806" grpId="0" animBg="1"/>
      <p:bldP spid="33807" grpId="0" animBg="1"/>
      <p:bldP spid="33808" grpId="0" bldLvl="0" animBg="1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3"/>
          <p:cNvSpPr>
            <a:spLocks noGrp="1" noChangeArrowheads="1"/>
          </p:cNvSpPr>
          <p:nvPr/>
        </p:nvSpPr>
        <p:spPr bwMode="auto">
          <a:xfrm>
            <a:off x="1693193" y="2771403"/>
            <a:ext cx="8417914" cy="2664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lnSpc>
                <a:spcPct val="150000"/>
              </a:lnSpc>
              <a:spcBef>
                <a:spcPct val="20000"/>
              </a:spcBef>
              <a:buFontTx/>
              <a:buNone/>
            </a:pPr>
            <a:r>
              <a:rPr lang="zh-CN" altLang="en-US" sz="4800" b="1" dirty="0" smtClean="0">
                <a:solidFill>
                  <a:srgbClr val="FF0000"/>
                </a:solidFill>
                <a:latin typeface="黑体" charset="0"/>
                <a:ea typeface="黑体" charset="0"/>
                <a:cs typeface="黑体" charset="0"/>
              </a:rPr>
              <a:t>科技，改变生活</a:t>
            </a:r>
            <a:endParaRPr lang="zh-CN" altLang="en-US" sz="4800" b="1" dirty="0">
              <a:solidFill>
                <a:srgbClr val="FF0000"/>
              </a:solidFill>
              <a:latin typeface="黑体" charset="0"/>
              <a:ea typeface="黑体" charset="0"/>
              <a:cs typeface="黑体" charset="0"/>
            </a:endParaRPr>
          </a:p>
          <a:p>
            <a:pPr algn="ctr">
              <a:lnSpc>
                <a:spcPct val="150000"/>
              </a:lnSpc>
              <a:spcBef>
                <a:spcPct val="20000"/>
              </a:spcBef>
              <a:buFontTx/>
              <a:buNone/>
            </a:pPr>
            <a:r>
              <a:rPr lang="zh-CN" altLang="en-US" sz="4800" b="1" dirty="0" smtClean="0">
                <a:solidFill>
                  <a:srgbClr val="FF0000"/>
                </a:solidFill>
                <a:latin typeface="黑体" charset="0"/>
                <a:ea typeface="黑体" charset="0"/>
                <a:cs typeface="黑体" charset="0"/>
              </a:rPr>
              <a:t>苹果，引领未来</a:t>
            </a:r>
            <a:endParaRPr lang="zh-CN" altLang="en-US" sz="4800" b="1" dirty="0">
              <a:solidFill>
                <a:srgbClr val="FF0000"/>
              </a:solidFill>
              <a:latin typeface="黑体" charset="0"/>
              <a:ea typeface="黑体" charset="0"/>
              <a:cs typeface="黑体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351" y="0"/>
            <a:ext cx="12171363" cy="2490210"/>
          </a:xfrm>
          <a:prstGeom prst="rect">
            <a:avLst/>
          </a:prstGeom>
          <a:solidFill>
            <a:srgbClr val="00C0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81026" y="1"/>
            <a:ext cx="8321146" cy="248337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5144695"/>
      </p:ext>
    </p:extLst>
  </p:cSld>
  <p:clrMapOvr>
    <a:masterClrMapping/>
  </p:clrMapOvr>
  <p:transition xmlns:p14="http://schemas.microsoft.com/office/powerpoint/2010/main"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iOS</a:t>
            </a:r>
            <a:r>
              <a:rPr kumimoji="1" lang="zh-CN" altLang="en-US" dirty="0" smtClean="0"/>
              <a:t>开发核心知识</a:t>
            </a:r>
            <a:endParaRPr kumimoji="1" lang="zh-CN" altLang="en-US" dirty="0"/>
          </a:p>
        </p:txBody>
      </p:sp>
      <p:sp>
        <p:nvSpPr>
          <p:cNvPr id="34823" name="AutoShape 7"/>
          <p:cNvSpPr>
            <a:spLocks noChangeArrowheads="1"/>
          </p:cNvSpPr>
          <p:nvPr/>
        </p:nvSpPr>
        <p:spPr bwMode="auto">
          <a:xfrm>
            <a:off x="1261145" y="2186047"/>
            <a:ext cx="426843" cy="430601"/>
          </a:xfrm>
          <a:prstGeom prst="downArrow">
            <a:avLst>
              <a:gd name="adj1" fmla="val 50000"/>
              <a:gd name="adj2" fmla="val 33663"/>
            </a:avLst>
          </a:prstGeom>
          <a:solidFill>
            <a:schemeClr val="accent1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anchor="ctr"/>
          <a:lstStyle/>
          <a:p>
            <a:endParaRPr lang="zh-CN" altLang="en-US"/>
          </a:p>
        </p:txBody>
      </p:sp>
      <p:sp>
        <p:nvSpPr>
          <p:cNvPr id="34825" name="AutoShape 9"/>
          <p:cNvSpPr>
            <a:spLocks noChangeArrowheads="1"/>
          </p:cNvSpPr>
          <p:nvPr/>
        </p:nvSpPr>
        <p:spPr bwMode="auto">
          <a:xfrm>
            <a:off x="1249644" y="3209044"/>
            <a:ext cx="426843" cy="435349"/>
          </a:xfrm>
          <a:prstGeom prst="downArrow">
            <a:avLst>
              <a:gd name="adj1" fmla="val 50000"/>
              <a:gd name="adj2" fmla="val 34035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anchor="ctr"/>
          <a:lstStyle/>
          <a:p>
            <a:endParaRPr lang="zh-CN" altLang="en-US"/>
          </a:p>
        </p:txBody>
      </p:sp>
      <p:sp>
        <p:nvSpPr>
          <p:cNvPr id="34827" name="AutoShape 11"/>
          <p:cNvSpPr>
            <a:spLocks noChangeArrowheads="1"/>
          </p:cNvSpPr>
          <p:nvPr/>
        </p:nvSpPr>
        <p:spPr bwMode="auto">
          <a:xfrm>
            <a:off x="1249644" y="4154148"/>
            <a:ext cx="426843" cy="479677"/>
          </a:xfrm>
          <a:prstGeom prst="downArrow">
            <a:avLst>
              <a:gd name="adj1" fmla="val 50000"/>
              <a:gd name="adj2" fmla="val 375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anchor="ctr"/>
          <a:lstStyle/>
          <a:p>
            <a:endParaRPr lang="zh-CN" altLang="en-US"/>
          </a:p>
        </p:txBody>
      </p:sp>
      <p:sp>
        <p:nvSpPr>
          <p:cNvPr id="34829" name="AutoShape 13"/>
          <p:cNvSpPr>
            <a:spLocks noChangeArrowheads="1"/>
          </p:cNvSpPr>
          <p:nvPr/>
        </p:nvSpPr>
        <p:spPr bwMode="auto">
          <a:xfrm>
            <a:off x="2872473" y="4787627"/>
            <a:ext cx="764936" cy="353029"/>
          </a:xfrm>
          <a:prstGeom prst="rightArrow">
            <a:avLst>
              <a:gd name="adj1" fmla="val 50000"/>
              <a:gd name="adj2" fmla="val 40583"/>
            </a:avLst>
          </a:prstGeom>
          <a:solidFill>
            <a:schemeClr val="accent1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4831" name="AutoShape 15"/>
          <p:cNvSpPr>
            <a:spLocks noChangeArrowheads="1"/>
          </p:cNvSpPr>
          <p:nvPr/>
        </p:nvSpPr>
        <p:spPr bwMode="auto">
          <a:xfrm>
            <a:off x="4442489" y="4202271"/>
            <a:ext cx="648717" cy="406855"/>
          </a:xfrm>
          <a:prstGeom prst="up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anchor="ctr"/>
          <a:lstStyle/>
          <a:p>
            <a:endParaRPr lang="zh-CN" altLang="en-US" dirty="0"/>
          </a:p>
        </p:txBody>
      </p:sp>
      <p:sp>
        <p:nvSpPr>
          <p:cNvPr id="34833" name="AutoShape 17"/>
          <p:cNvSpPr>
            <a:spLocks noChangeArrowheads="1"/>
          </p:cNvSpPr>
          <p:nvPr/>
        </p:nvSpPr>
        <p:spPr bwMode="auto">
          <a:xfrm>
            <a:off x="4444599" y="3122151"/>
            <a:ext cx="646604" cy="487592"/>
          </a:xfrm>
          <a:prstGeom prst="upArrow">
            <a:avLst>
              <a:gd name="adj1" fmla="val 50000"/>
              <a:gd name="adj2" fmla="val 25163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anchor="ctr"/>
          <a:lstStyle/>
          <a:p>
            <a:endParaRPr lang="zh-CN" altLang="en-US" dirty="0"/>
          </a:p>
        </p:txBody>
      </p:sp>
      <p:sp>
        <p:nvSpPr>
          <p:cNvPr id="34835" name="AutoShape 19"/>
          <p:cNvSpPr>
            <a:spLocks noChangeArrowheads="1"/>
          </p:cNvSpPr>
          <p:nvPr/>
        </p:nvSpPr>
        <p:spPr bwMode="auto">
          <a:xfrm>
            <a:off x="4423622" y="2042031"/>
            <a:ext cx="646604" cy="539833"/>
          </a:xfrm>
          <a:prstGeom prst="upArrow">
            <a:avLst>
              <a:gd name="adj1" fmla="val 50000"/>
              <a:gd name="adj2" fmla="val 27859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anchor="ctr"/>
          <a:lstStyle/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41065" y="1681991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C</a:t>
            </a:r>
            <a:r>
              <a:rPr kumimoji="1" lang="zh-CN" altLang="en-US" dirty="0" smtClean="0"/>
              <a:t>语言知识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97049" y="2690103"/>
            <a:ext cx="2313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Objective-C</a:t>
            </a:r>
            <a:r>
              <a:rPr lang="zh-CN" altLang="en-US" dirty="0" smtClean="0"/>
              <a:t>基础知识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13073" y="3698215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OC</a:t>
            </a:r>
            <a:r>
              <a:rPr lang="zh-CN" altLang="en-US" dirty="0" smtClean="0"/>
              <a:t>之基本语法</a:t>
            </a:r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541065" y="4778335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OC</a:t>
            </a:r>
            <a:r>
              <a:rPr lang="zh-CN" altLang="en-US" dirty="0" smtClean="0"/>
              <a:t>之面向对象编程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3847558" y="4778335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OC</a:t>
            </a:r>
            <a:r>
              <a:rPr lang="zh-CN" altLang="en-US" dirty="0"/>
              <a:t>之特有语法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318450" y="3698215"/>
            <a:ext cx="2839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OC</a:t>
            </a:r>
            <a:r>
              <a:rPr lang="zh-CN" altLang="en-US" dirty="0" smtClean="0"/>
              <a:t>之</a:t>
            </a:r>
            <a:r>
              <a:rPr lang="zh-CN" altLang="en-US" dirty="0" smtClean="0">
                <a:solidFill>
                  <a:srgbClr val="000000"/>
                </a:solidFill>
                <a:latin typeface="宋体"/>
                <a:ea typeface="宋体"/>
                <a:cs typeface="宋体"/>
              </a:rPr>
              <a:t>内</a:t>
            </a:r>
            <a:r>
              <a:rPr lang="zh-CN" altLang="en-US" dirty="0">
                <a:solidFill>
                  <a:srgbClr val="000000"/>
                </a:solidFill>
                <a:latin typeface="宋体"/>
                <a:ea typeface="宋体"/>
                <a:cs typeface="宋体"/>
              </a:rPr>
              <a:t>存管理与异常控制</a:t>
            </a:r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3127478" y="2618095"/>
            <a:ext cx="3451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OC</a:t>
            </a:r>
            <a:r>
              <a:rPr lang="zh-CN" altLang="en-US" dirty="0" smtClean="0"/>
              <a:t>之</a:t>
            </a:r>
            <a:r>
              <a:rPr lang="zh-CN" alt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Foundation</a:t>
            </a:r>
            <a:r>
              <a:rPr lang="zh-CN" altLang="en-US" dirty="0" smtClean="0">
                <a:solidFill>
                  <a:srgbClr val="000000"/>
                </a:solidFill>
                <a:latin typeface="宋体"/>
                <a:ea typeface="宋体"/>
                <a:cs typeface="宋体"/>
              </a:rPr>
              <a:t>框架</a:t>
            </a:r>
            <a:r>
              <a:rPr lang="zh-CN" altLang="en-US" dirty="0" smtClean="0">
                <a:solidFill>
                  <a:srgbClr val="000000"/>
                </a:solidFill>
                <a:latin typeface="宋体"/>
                <a:ea typeface="宋体"/>
                <a:cs typeface="宋体"/>
              </a:rPr>
              <a:t>、数据结构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3343502" y="1609983"/>
            <a:ext cx="2839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OC</a:t>
            </a:r>
            <a:r>
              <a:rPr lang="zh-CN" altLang="en-US" dirty="0" smtClean="0"/>
              <a:t>之</a:t>
            </a:r>
            <a:r>
              <a:rPr lang="zh-CN" altLang="en-US" dirty="0" smtClean="0"/>
              <a:t>设计模式和文件操作</a:t>
            </a:r>
            <a:endParaRPr lang="zh-CN" altLang="en-US" dirty="0"/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auto">
          <a:xfrm>
            <a:off x="6367838" y="1609983"/>
            <a:ext cx="764936" cy="353029"/>
          </a:xfrm>
          <a:prstGeom prst="rightArrow">
            <a:avLst>
              <a:gd name="adj1" fmla="val 50000"/>
              <a:gd name="adj2" fmla="val 40583"/>
            </a:avLst>
          </a:prstGeom>
          <a:solidFill>
            <a:schemeClr val="accent1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7309817" y="1609983"/>
            <a:ext cx="1608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/>
              <a:t>UIKit</a:t>
            </a:r>
            <a:r>
              <a:rPr lang="zh-CN" altLang="en-US" dirty="0" smtClean="0"/>
              <a:t>界面开发</a:t>
            </a:r>
            <a:endParaRPr lang="zh-CN" altLang="en-US" dirty="0"/>
          </a:p>
        </p:txBody>
      </p:sp>
      <p:sp>
        <p:nvSpPr>
          <p:cNvPr id="41" name="AutoShape 7"/>
          <p:cNvSpPr>
            <a:spLocks noChangeArrowheads="1"/>
          </p:cNvSpPr>
          <p:nvPr/>
        </p:nvSpPr>
        <p:spPr bwMode="auto">
          <a:xfrm>
            <a:off x="7885881" y="2186047"/>
            <a:ext cx="426843" cy="430601"/>
          </a:xfrm>
          <a:prstGeom prst="downArrow">
            <a:avLst>
              <a:gd name="adj1" fmla="val 50000"/>
              <a:gd name="adj2" fmla="val 33663"/>
            </a:avLst>
          </a:prstGeom>
          <a:solidFill>
            <a:schemeClr val="accent1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anchor="ctr"/>
          <a:lstStyle/>
          <a:p>
            <a:endParaRPr lang="zh-CN" altLang="en-US"/>
          </a:p>
        </p:txBody>
      </p:sp>
      <p:sp>
        <p:nvSpPr>
          <p:cNvPr id="42" name="AutoShape 9"/>
          <p:cNvSpPr>
            <a:spLocks noChangeArrowheads="1"/>
          </p:cNvSpPr>
          <p:nvPr/>
        </p:nvSpPr>
        <p:spPr bwMode="auto">
          <a:xfrm>
            <a:off x="7874380" y="3209044"/>
            <a:ext cx="426843" cy="435349"/>
          </a:xfrm>
          <a:prstGeom prst="downArrow">
            <a:avLst>
              <a:gd name="adj1" fmla="val 50000"/>
              <a:gd name="adj2" fmla="val 34035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anchor="ctr"/>
          <a:lstStyle/>
          <a:p>
            <a:endParaRPr lang="zh-CN" altLang="en-US"/>
          </a:p>
        </p:txBody>
      </p:sp>
      <p:sp>
        <p:nvSpPr>
          <p:cNvPr id="43" name="AutoShape 11"/>
          <p:cNvSpPr>
            <a:spLocks noChangeArrowheads="1"/>
          </p:cNvSpPr>
          <p:nvPr/>
        </p:nvSpPr>
        <p:spPr bwMode="auto">
          <a:xfrm>
            <a:off x="7874380" y="4154148"/>
            <a:ext cx="426843" cy="479677"/>
          </a:xfrm>
          <a:prstGeom prst="downArrow">
            <a:avLst>
              <a:gd name="adj1" fmla="val 50000"/>
              <a:gd name="adj2" fmla="val 375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anchor="ctr"/>
          <a:lstStyle/>
          <a:p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7525841" y="269010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初级网络</a:t>
            </a:r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7597849" y="369821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数据处理</a:t>
            </a:r>
            <a:endParaRPr lang="zh-CN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7525841" y="477833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高级网络</a:t>
            </a:r>
            <a:endParaRPr lang="zh-CN" altLang="en-US" dirty="0"/>
          </a:p>
        </p:txBody>
      </p:sp>
      <p:sp>
        <p:nvSpPr>
          <p:cNvPr id="47" name="AutoShape 13"/>
          <p:cNvSpPr>
            <a:spLocks noChangeArrowheads="1"/>
          </p:cNvSpPr>
          <p:nvPr/>
        </p:nvSpPr>
        <p:spPr bwMode="auto">
          <a:xfrm>
            <a:off x="8966001" y="4787627"/>
            <a:ext cx="764936" cy="353029"/>
          </a:xfrm>
          <a:prstGeom prst="rightArrow">
            <a:avLst>
              <a:gd name="adj1" fmla="val 50000"/>
              <a:gd name="adj2" fmla="val 40583"/>
            </a:avLst>
          </a:prstGeom>
          <a:solidFill>
            <a:schemeClr val="accent1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9902105" y="4787627"/>
            <a:ext cx="1492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/>
              <a:t>iOS</a:t>
            </a:r>
            <a:r>
              <a:rPr lang="zh-CN" altLang="en-US" dirty="0" smtClean="0"/>
              <a:t>高级特性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3973195"/>
      </p:ext>
    </p:extLst>
  </p:cSld>
  <p:clrMapOvr>
    <a:masterClrMapping/>
  </p:clrMapOvr>
  <p:transition xmlns:p14="http://schemas.microsoft.com/office/powerpoint/2010/main"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Administrator\Desktop\g0_142769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767" y="1330847"/>
            <a:ext cx="3301107" cy="172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Administrator\Desktop\7709421_144727582118_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798" y="1540079"/>
            <a:ext cx="3042543" cy="152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Administrator\Desktop\u=3716988989,3852275778&amp;fm=21&amp;gp=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951" y="3176847"/>
            <a:ext cx="1916963" cy="954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Administrator\Desktop\u=3156176728,2203569585&amp;fm=21&amp;gp=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0581" y="3250801"/>
            <a:ext cx="1840145" cy="80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:\Users\Administrator\Desktop\2009101421265031899623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55" y="3115472"/>
            <a:ext cx="2555101" cy="124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7" descr="C:\Users\Administrator\Desktop\40031371779734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509" y="4352982"/>
            <a:ext cx="2831217" cy="175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C:\Users\Administrator\Desktop\1110131650b1b1fd70e8f03acf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036" y="4506716"/>
            <a:ext cx="3257549" cy="192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Text Box 10"/>
          <p:cNvSpPr txBox="1">
            <a:spLocks noChangeArrowheads="1"/>
          </p:cNvSpPr>
          <p:nvPr/>
        </p:nvSpPr>
        <p:spPr bwMode="black">
          <a:xfrm rot="827993">
            <a:off x="1043377" y="2000424"/>
            <a:ext cx="3823757" cy="583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3200" b="1" dirty="0">
                <a:solidFill>
                  <a:srgbClr val="FF0000"/>
                </a:solidFill>
                <a:sym typeface="Wingdings" panose="05000000000000000000" pitchFamily="2" charset="2"/>
              </a:rPr>
              <a:t>生活</a:t>
            </a:r>
            <a:r>
              <a:rPr lang="en-US" altLang="zh-CN" sz="32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!!</a:t>
            </a:r>
            <a:endParaRPr lang="en-US" altLang="zh-CN" sz="3200" b="1" dirty="0">
              <a:solidFill>
                <a:srgbClr val="FF0000"/>
              </a:solidFill>
            </a:endParaRPr>
          </a:p>
        </p:txBody>
      </p:sp>
      <p:pic>
        <p:nvPicPr>
          <p:cNvPr id="8201" name="Picture 9" descr="C:\Users\Administrator\Desktop\82207901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96" y="3250801"/>
            <a:ext cx="4762159" cy="305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右箭头 3"/>
          <p:cNvSpPr/>
          <p:nvPr/>
        </p:nvSpPr>
        <p:spPr>
          <a:xfrm rot="1987447">
            <a:off x="3401933" y="2198739"/>
            <a:ext cx="1533570" cy="718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Text Box 10"/>
          <p:cNvSpPr txBox="1">
            <a:spLocks noChangeArrowheads="1"/>
          </p:cNvSpPr>
          <p:nvPr/>
        </p:nvSpPr>
        <p:spPr bwMode="black">
          <a:xfrm rot="827993">
            <a:off x="1457491" y="1354152"/>
            <a:ext cx="3823757" cy="583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3200" b="1" dirty="0" smtClean="0">
                <a:solidFill>
                  <a:srgbClr val="FF0000"/>
                </a:solidFill>
              </a:rPr>
              <a:t>生存</a:t>
            </a:r>
            <a:r>
              <a:rPr lang="en-US" altLang="zh-CN" sz="32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!  </a:t>
            </a:r>
            <a:endParaRPr lang="en-US" altLang="zh-CN" sz="3200" b="1" dirty="0">
              <a:solidFill>
                <a:srgbClr val="FF0000"/>
              </a:solidFill>
            </a:endParaRPr>
          </a:p>
        </p:txBody>
      </p:sp>
      <p:sp>
        <p:nvSpPr>
          <p:cNvPr id="122" name="Text Box 10"/>
          <p:cNvSpPr txBox="1">
            <a:spLocks noChangeArrowheads="1"/>
          </p:cNvSpPr>
          <p:nvPr/>
        </p:nvSpPr>
        <p:spPr bwMode="black">
          <a:xfrm rot="827993">
            <a:off x="65654" y="2651113"/>
            <a:ext cx="5156997" cy="583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3200" b="1" dirty="0">
                <a:solidFill>
                  <a:srgbClr val="FF0000"/>
                </a:solidFill>
              </a:rPr>
              <a:t> 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车子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!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房子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!!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孩子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!!!</a:t>
            </a:r>
            <a:endParaRPr lang="en-US" altLang="zh-CN" sz="3200" b="1" dirty="0">
              <a:solidFill>
                <a:srgbClr val="FF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为什么要就业？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/>
            </a:r>
            <a:b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301014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7" name="AutoShape 3"/>
          <p:cNvSpPr>
            <a:spLocks noChangeArrowheads="1"/>
          </p:cNvSpPr>
          <p:nvPr/>
        </p:nvSpPr>
        <p:spPr bwMode="gray">
          <a:xfrm>
            <a:off x="181025" y="1043211"/>
            <a:ext cx="7607267" cy="5385598"/>
          </a:xfrm>
          <a:prstGeom prst="rightArrow">
            <a:avLst>
              <a:gd name="adj1" fmla="val 79306"/>
              <a:gd name="adj2" fmla="val 30296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  <a:alpha val="24001"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123908" name="AutoShape 4"/>
          <p:cNvSpPr>
            <a:spLocks noChangeArrowheads="1"/>
          </p:cNvSpPr>
          <p:nvPr/>
        </p:nvSpPr>
        <p:spPr bwMode="gray">
          <a:xfrm>
            <a:off x="230755" y="2198743"/>
            <a:ext cx="5567382" cy="839582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zh-CN" altLang="en-US" sz="2000" b="1" dirty="0">
                <a:solidFill>
                  <a:schemeClr val="bg1"/>
                </a:solidFill>
              </a:rPr>
              <a:t>所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学专业竞争越来越大怎么办？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123910" name="AutoShape 6"/>
          <p:cNvSpPr>
            <a:spLocks noChangeArrowheads="1"/>
          </p:cNvSpPr>
          <p:nvPr/>
        </p:nvSpPr>
        <p:spPr bwMode="gray">
          <a:xfrm>
            <a:off x="202859" y="5286482"/>
            <a:ext cx="5595281" cy="861696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CN" altLang="en-US" sz="2000" b="1" dirty="0">
                <a:solidFill>
                  <a:srgbClr val="FFFFFF"/>
                </a:solidFill>
              </a:rPr>
              <a:t>毕业即失业真的会降临在我头上吗？</a:t>
            </a:r>
            <a:endParaRPr lang="en-US" altLang="zh-CN" sz="2000" b="1" dirty="0">
              <a:solidFill>
                <a:srgbClr val="FFFFFF"/>
              </a:solidFill>
            </a:endParaRPr>
          </a:p>
        </p:txBody>
      </p:sp>
      <p:grpSp>
        <p:nvGrpSpPr>
          <p:cNvPr id="202758" name="Group 7"/>
          <p:cNvGrpSpPr>
            <a:grpSpLocks/>
          </p:cNvGrpSpPr>
          <p:nvPr/>
        </p:nvGrpSpPr>
        <p:grpSpPr bwMode="auto">
          <a:xfrm>
            <a:off x="7813873" y="2555379"/>
            <a:ext cx="4037876" cy="2248160"/>
            <a:chOff x="528" y="1392"/>
            <a:chExt cx="1158" cy="2085"/>
          </a:xfrm>
        </p:grpSpPr>
        <p:sp>
          <p:nvSpPr>
            <p:cNvPr id="202790" name="AutoShape 8"/>
            <p:cNvSpPr>
              <a:spLocks noChangeArrowheads="1"/>
            </p:cNvSpPr>
            <p:nvPr/>
          </p:nvSpPr>
          <p:spPr bwMode="gray">
            <a:xfrm>
              <a:off x="528" y="1392"/>
              <a:ext cx="1158" cy="2085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38100">
              <a:solidFill>
                <a:schemeClr val="bg1"/>
              </a:solidFill>
              <a:round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2791" name="AutoShape 9"/>
            <p:cNvSpPr>
              <a:spLocks noChangeArrowheads="1"/>
            </p:cNvSpPr>
            <p:nvPr/>
          </p:nvSpPr>
          <p:spPr bwMode="gray">
            <a:xfrm>
              <a:off x="576" y="1416"/>
              <a:ext cx="1063" cy="28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202759" name="Text Box 10"/>
          <p:cNvSpPr txBox="1">
            <a:spLocks noChangeArrowheads="1"/>
          </p:cNvSpPr>
          <p:nvPr/>
        </p:nvSpPr>
        <p:spPr bwMode="black">
          <a:xfrm>
            <a:off x="7957889" y="3203451"/>
            <a:ext cx="382375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3200" b="1" dirty="0" smtClean="0">
                <a:solidFill>
                  <a:srgbClr val="FF0000"/>
                </a:solidFill>
              </a:rPr>
              <a:t>大家最关注的“就业”问题！</a:t>
            </a:r>
            <a:endParaRPr lang="en-US" altLang="zh-CN" sz="3200" b="1" dirty="0">
              <a:solidFill>
                <a:srgbClr val="FF0000"/>
              </a:solidFill>
            </a:endParaRPr>
          </a:p>
        </p:txBody>
      </p:sp>
      <p:sp>
        <p:nvSpPr>
          <p:cNvPr id="40" name="AutoShape 4"/>
          <p:cNvSpPr>
            <a:spLocks noChangeArrowheads="1"/>
          </p:cNvSpPr>
          <p:nvPr/>
        </p:nvSpPr>
        <p:spPr bwMode="gray">
          <a:xfrm>
            <a:off x="238944" y="3194421"/>
            <a:ext cx="5559193" cy="799518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CN" altLang="en-US" sz="2000" b="1" dirty="0">
                <a:solidFill>
                  <a:srgbClr val="FFFFFF"/>
                </a:solidFill>
              </a:rPr>
              <a:t>在学校学习成绩一般怎么办？</a:t>
            </a:r>
            <a:endParaRPr lang="en-US" altLang="zh-CN" sz="2000" b="1" dirty="0">
              <a:solidFill>
                <a:srgbClr val="FFFFFF"/>
              </a:solidFill>
            </a:endParaRPr>
          </a:p>
        </p:txBody>
      </p:sp>
      <p:sp>
        <p:nvSpPr>
          <p:cNvPr id="41" name="AutoShape 6"/>
          <p:cNvSpPr>
            <a:spLocks noChangeArrowheads="1"/>
          </p:cNvSpPr>
          <p:nvPr/>
        </p:nvSpPr>
        <p:spPr bwMode="gray">
          <a:xfrm>
            <a:off x="238944" y="4209363"/>
            <a:ext cx="5559193" cy="861696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CN" altLang="en-US" sz="2000" b="1" dirty="0">
                <a:solidFill>
                  <a:srgbClr val="FFFFFF"/>
                </a:solidFill>
              </a:rPr>
              <a:t>没有工作经验找不到工作怎么办？</a:t>
            </a:r>
            <a:endParaRPr lang="en-US" altLang="zh-CN" sz="2000" b="1" dirty="0">
              <a:solidFill>
                <a:srgbClr val="FFFFFF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大家最关注的问题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/>
            </a:r>
            <a:b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608390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C:\Users\Administrator\Desktop\12558061_9948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73" y="4067547"/>
            <a:ext cx="4218607" cy="236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Administrator\Desktop\2-1310261059122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577" y="1907307"/>
            <a:ext cx="6480720" cy="413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C:\Users\Administrator\Desktop\10578304_68969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25" y="1115219"/>
            <a:ext cx="4752527" cy="286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Box 10"/>
          <p:cNvSpPr txBox="1">
            <a:spLocks noChangeArrowheads="1"/>
          </p:cNvSpPr>
          <p:nvPr/>
        </p:nvSpPr>
        <p:spPr bwMode="black">
          <a:xfrm rot="511862">
            <a:off x="4260066" y="1411272"/>
            <a:ext cx="7922751" cy="64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36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人山人海</a:t>
            </a:r>
            <a:r>
              <a:rPr lang="en-US" altLang="zh-CN" sz="36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!  </a:t>
            </a:r>
            <a:r>
              <a:rPr lang="zh-CN" altLang="en-US" sz="36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“鸭梨”山大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!!</a:t>
            </a:r>
            <a:endParaRPr lang="en-US" altLang="zh-CN" sz="3600" b="1" dirty="0">
              <a:solidFill>
                <a:srgbClr val="FF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目前遇到的就业形势如何？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/>
            </a:r>
            <a:b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814962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示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201" y="1043211"/>
            <a:ext cx="8568952" cy="5148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目前遇到的就业形势如何？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/>
            </a:r>
            <a:b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277965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8042763" y="2606491"/>
            <a:ext cx="2356089" cy="1766729"/>
            <a:chOff x="1307" y="1048"/>
            <a:chExt cx="1088" cy="1088"/>
          </a:xfrm>
        </p:grpSpPr>
        <p:sp>
          <p:nvSpPr>
            <p:cNvPr id="5" name="Oval 4"/>
            <p:cNvSpPr>
              <a:spLocks noChangeArrowheads="1"/>
            </p:cNvSpPr>
            <p:nvPr/>
          </p:nvSpPr>
          <p:spPr bwMode="auto">
            <a:xfrm>
              <a:off x="1307" y="1048"/>
              <a:ext cx="1088" cy="1088"/>
            </a:xfrm>
            <a:prstGeom prst="ellipse">
              <a:avLst/>
            </a:prstGeom>
            <a:noFill/>
            <a:ln w="76200" algn="ctr">
              <a:solidFill>
                <a:srgbClr val="C0C0C0">
                  <a:alpha val="50195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1422" y="1164"/>
              <a:ext cx="856" cy="856"/>
            </a:xfrm>
            <a:prstGeom prst="ellipse">
              <a:avLst/>
            </a:prstGeom>
            <a:noFill/>
            <a:ln w="117475" algn="ctr">
              <a:solidFill>
                <a:srgbClr val="C0C0C0">
                  <a:alpha val="50195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1596" y="1337"/>
              <a:ext cx="510" cy="510"/>
            </a:xfrm>
            <a:prstGeom prst="ellipse">
              <a:avLst/>
            </a:prstGeom>
            <a:noFill/>
            <a:ln w="177800" algn="ctr">
              <a:solidFill>
                <a:srgbClr val="C0C0C0">
                  <a:alpha val="50195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3256625" y="1186456"/>
            <a:ext cx="2358202" cy="1765146"/>
            <a:chOff x="1307" y="1048"/>
            <a:chExt cx="1088" cy="1088"/>
          </a:xfrm>
        </p:grpSpPr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1307" y="1048"/>
              <a:ext cx="1088" cy="1088"/>
            </a:xfrm>
            <a:prstGeom prst="ellipse">
              <a:avLst/>
            </a:prstGeom>
            <a:noFill/>
            <a:ln w="76200" algn="ctr">
              <a:solidFill>
                <a:srgbClr val="C0C0C0">
                  <a:alpha val="50195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1422" y="1164"/>
              <a:ext cx="856" cy="856"/>
            </a:xfrm>
            <a:prstGeom prst="ellipse">
              <a:avLst/>
            </a:prstGeom>
            <a:noFill/>
            <a:ln w="117475" algn="ctr">
              <a:solidFill>
                <a:srgbClr val="C0C0C0">
                  <a:alpha val="50195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1596" y="1337"/>
              <a:ext cx="510" cy="510"/>
            </a:xfrm>
            <a:prstGeom prst="ellipse">
              <a:avLst/>
            </a:prstGeom>
            <a:noFill/>
            <a:ln w="177800" algn="ctr">
              <a:solidFill>
                <a:srgbClr val="C0C0C0">
                  <a:alpha val="50195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3" name="Group 11"/>
          <p:cNvGrpSpPr>
            <a:grpSpLocks/>
          </p:cNvGrpSpPr>
          <p:nvPr/>
        </p:nvGrpSpPr>
        <p:grpSpPr bwMode="auto">
          <a:xfrm>
            <a:off x="3593630" y="1317852"/>
            <a:ext cx="1608056" cy="1450111"/>
            <a:chOff x="1380" y="1216"/>
            <a:chExt cx="898" cy="1081"/>
          </a:xfrm>
        </p:grpSpPr>
        <p:sp>
          <p:nvSpPr>
            <p:cNvPr id="14" name="Oval 12"/>
            <p:cNvSpPr>
              <a:spLocks noChangeArrowheads="1"/>
            </p:cNvSpPr>
            <p:nvPr/>
          </p:nvSpPr>
          <p:spPr bwMode="blackWhite">
            <a:xfrm rot="66259" flipH="1">
              <a:off x="1727" y="1216"/>
              <a:ext cx="234" cy="228"/>
            </a:xfrm>
            <a:prstGeom prst="ellipse">
              <a:avLst/>
            </a:prstGeom>
            <a:solidFill>
              <a:srgbClr val="FEE3AC"/>
            </a:solidFill>
            <a:ln w="9525">
              <a:round/>
              <a:headEnd/>
              <a:tailEnd/>
            </a:ln>
            <a:scene3d>
              <a:camera prst="legacyPerspectiveFront">
                <a:rot lat="20099991" lon="1500000" rev="0"/>
              </a:camera>
              <a:lightRig rig="legacyFlat2" dir="t"/>
            </a:scene3d>
            <a:sp3d extrusionH="100000" prstMaterial="legacyMetal">
              <a:bevelT w="13500" h="13500" prst="angle"/>
              <a:bevelB w="13500" h="13500" prst="angle"/>
              <a:extrusionClr>
                <a:srgbClr val="FFB219"/>
              </a:extrusionClr>
            </a:sp3d>
          </p:spPr>
          <p:txBody>
            <a:bodyPr wrap="none" anchor="ctr">
              <a:flatTx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blackWhite">
            <a:xfrm rot="66259" flipH="1">
              <a:off x="1380" y="1223"/>
              <a:ext cx="898" cy="1074"/>
            </a:xfrm>
            <a:custGeom>
              <a:avLst/>
              <a:gdLst>
                <a:gd name="T0" fmla="*/ 7 w 3312"/>
                <a:gd name="T1" fmla="*/ 4 h 3962"/>
                <a:gd name="T2" fmla="*/ 9 w 3312"/>
                <a:gd name="T3" fmla="*/ 5 h 3962"/>
                <a:gd name="T4" fmla="*/ 11 w 3312"/>
                <a:gd name="T5" fmla="*/ 4 h 3962"/>
                <a:gd name="T6" fmla="*/ 16 w 3312"/>
                <a:gd name="T7" fmla="*/ 0 h 3962"/>
                <a:gd name="T8" fmla="*/ 17 w 3312"/>
                <a:gd name="T9" fmla="*/ 1 h 3962"/>
                <a:gd name="T10" fmla="*/ 17 w 3312"/>
                <a:gd name="T11" fmla="*/ 2 h 3962"/>
                <a:gd name="T12" fmla="*/ 12 w 3312"/>
                <a:gd name="T13" fmla="*/ 6 h 3962"/>
                <a:gd name="T14" fmla="*/ 13 w 3312"/>
                <a:gd name="T15" fmla="*/ 13 h 3962"/>
                <a:gd name="T16" fmla="*/ 12 w 3312"/>
                <a:gd name="T17" fmla="*/ 13 h 3962"/>
                <a:gd name="T18" fmla="*/ 14 w 3312"/>
                <a:gd name="T19" fmla="*/ 20 h 3962"/>
                <a:gd name="T20" fmla="*/ 14 w 3312"/>
                <a:gd name="T21" fmla="*/ 21 h 3962"/>
                <a:gd name="T22" fmla="*/ 12 w 3312"/>
                <a:gd name="T23" fmla="*/ 20 h 3962"/>
                <a:gd name="T24" fmla="*/ 10 w 3312"/>
                <a:gd name="T25" fmla="*/ 14 h 3962"/>
                <a:gd name="T26" fmla="*/ 8 w 3312"/>
                <a:gd name="T27" fmla="*/ 14 h 3962"/>
                <a:gd name="T28" fmla="*/ 6 w 3312"/>
                <a:gd name="T29" fmla="*/ 20 h 3962"/>
                <a:gd name="T30" fmla="*/ 4 w 3312"/>
                <a:gd name="T31" fmla="*/ 21 h 3962"/>
                <a:gd name="T32" fmla="*/ 4 w 3312"/>
                <a:gd name="T33" fmla="*/ 19 h 3962"/>
                <a:gd name="T34" fmla="*/ 5 w 3312"/>
                <a:gd name="T35" fmla="*/ 13 h 3962"/>
                <a:gd name="T36" fmla="*/ 4 w 3312"/>
                <a:gd name="T37" fmla="*/ 13 h 3962"/>
                <a:gd name="T38" fmla="*/ 6 w 3312"/>
                <a:gd name="T39" fmla="*/ 6 h 3962"/>
                <a:gd name="T40" fmla="*/ 1 w 3312"/>
                <a:gd name="T41" fmla="*/ 3 h 3962"/>
                <a:gd name="T42" fmla="*/ 0 w 3312"/>
                <a:gd name="T43" fmla="*/ 1 h 3962"/>
                <a:gd name="T44" fmla="*/ 2 w 3312"/>
                <a:gd name="T45" fmla="*/ 1 h 3962"/>
                <a:gd name="T46" fmla="*/ 7 w 3312"/>
                <a:gd name="T47" fmla="*/ 4 h 396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3312"/>
                <a:gd name="T73" fmla="*/ 0 h 3962"/>
                <a:gd name="T74" fmla="*/ 3312 w 3312"/>
                <a:gd name="T75" fmla="*/ 3962 h 396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3312" h="3962">
                  <a:moveTo>
                    <a:pt x="1376" y="696"/>
                  </a:moveTo>
                  <a:cubicBezTo>
                    <a:pt x="1401" y="795"/>
                    <a:pt x="1489" y="920"/>
                    <a:pt x="1639" y="920"/>
                  </a:cubicBezTo>
                  <a:cubicBezTo>
                    <a:pt x="1801" y="920"/>
                    <a:pt x="1876" y="795"/>
                    <a:pt x="1926" y="708"/>
                  </a:cubicBezTo>
                  <a:lnTo>
                    <a:pt x="2940" y="66"/>
                  </a:lnTo>
                  <a:cubicBezTo>
                    <a:pt x="3042" y="0"/>
                    <a:pt x="3142" y="16"/>
                    <a:pt x="3204" y="78"/>
                  </a:cubicBezTo>
                  <a:cubicBezTo>
                    <a:pt x="3267" y="140"/>
                    <a:pt x="3312" y="264"/>
                    <a:pt x="3072" y="444"/>
                  </a:cubicBezTo>
                  <a:lnTo>
                    <a:pt x="2139" y="1081"/>
                  </a:lnTo>
                  <a:lnTo>
                    <a:pt x="2476" y="2372"/>
                  </a:lnTo>
                  <a:lnTo>
                    <a:pt x="2251" y="2435"/>
                  </a:lnTo>
                  <a:lnTo>
                    <a:pt x="2614" y="3589"/>
                  </a:lnTo>
                  <a:cubicBezTo>
                    <a:pt x="2651" y="3751"/>
                    <a:pt x="2639" y="3863"/>
                    <a:pt x="2539" y="3925"/>
                  </a:cubicBezTo>
                  <a:cubicBezTo>
                    <a:pt x="2401" y="3962"/>
                    <a:pt x="2289" y="3863"/>
                    <a:pt x="2226" y="3689"/>
                  </a:cubicBezTo>
                  <a:cubicBezTo>
                    <a:pt x="2101" y="3453"/>
                    <a:pt x="1876" y="2720"/>
                    <a:pt x="1789" y="2534"/>
                  </a:cubicBezTo>
                  <a:lnTo>
                    <a:pt x="1414" y="2534"/>
                  </a:lnTo>
                  <a:cubicBezTo>
                    <a:pt x="1339" y="2770"/>
                    <a:pt x="1151" y="3465"/>
                    <a:pt x="1051" y="3689"/>
                  </a:cubicBezTo>
                  <a:cubicBezTo>
                    <a:pt x="1001" y="3838"/>
                    <a:pt x="914" y="3950"/>
                    <a:pt x="789" y="3925"/>
                  </a:cubicBezTo>
                  <a:cubicBezTo>
                    <a:pt x="714" y="3875"/>
                    <a:pt x="614" y="3838"/>
                    <a:pt x="676" y="3577"/>
                  </a:cubicBezTo>
                  <a:lnTo>
                    <a:pt x="1001" y="2459"/>
                  </a:lnTo>
                  <a:lnTo>
                    <a:pt x="751" y="2397"/>
                  </a:lnTo>
                  <a:lnTo>
                    <a:pt x="1126" y="1081"/>
                  </a:lnTo>
                  <a:lnTo>
                    <a:pt x="139" y="497"/>
                  </a:lnTo>
                  <a:cubicBezTo>
                    <a:pt x="54" y="402"/>
                    <a:pt x="0" y="342"/>
                    <a:pt x="60" y="180"/>
                  </a:cubicBezTo>
                  <a:cubicBezTo>
                    <a:pt x="186" y="102"/>
                    <a:pt x="214" y="112"/>
                    <a:pt x="389" y="162"/>
                  </a:cubicBezTo>
                  <a:lnTo>
                    <a:pt x="1376" y="696"/>
                  </a:lnTo>
                  <a:close/>
                </a:path>
              </a:pathLst>
            </a:custGeom>
            <a:solidFill>
              <a:srgbClr val="FEE3AC"/>
            </a:solidFill>
            <a:ln w="9525">
              <a:round/>
              <a:headEnd/>
              <a:tailEnd/>
            </a:ln>
            <a:scene3d>
              <a:camera prst="legacyPerspectiveFront">
                <a:rot lat="20099991" lon="1500000" rev="0"/>
              </a:camera>
              <a:lightRig rig="legacyFlat2" dir="t"/>
            </a:scene3d>
            <a:sp3d extrusionH="100000" prstMaterial="legacyMetal">
              <a:bevelT w="13500" h="13500" prst="angle"/>
              <a:bevelB w="13500" h="13500" prst="angle"/>
              <a:extrusionClr>
                <a:srgbClr val="FFB219"/>
              </a:extrusionClr>
            </a:sp3d>
          </p:spPr>
          <p:txBody>
            <a:bodyPr>
              <a:flatTx/>
            </a:bodyPr>
            <a:lstStyle/>
            <a:p>
              <a:endParaRPr lang="zh-CN" altLang="en-US"/>
            </a:p>
          </p:txBody>
        </p:sp>
      </p:grpSp>
      <p:sp>
        <p:nvSpPr>
          <p:cNvPr id="16" name="AutoShape 14"/>
          <p:cNvSpPr>
            <a:spLocks noChangeArrowheads="1"/>
          </p:cNvSpPr>
          <p:nvPr/>
        </p:nvSpPr>
        <p:spPr bwMode="gray">
          <a:xfrm>
            <a:off x="1530239" y="2460843"/>
            <a:ext cx="4035990" cy="2209994"/>
          </a:xfrm>
          <a:prstGeom prst="flowChartDocument">
            <a:avLst/>
          </a:prstGeom>
          <a:solidFill>
            <a:srgbClr val="D5DFCB"/>
          </a:solidFill>
          <a:ln>
            <a:noFill/>
          </a:ln>
          <a:effectLst>
            <a:outerShdw dist="35921" dir="2700000" algn="ctr" rotWithShape="0">
              <a:srgbClr val="1C1C1C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8577736" y="2817038"/>
            <a:ext cx="1335469" cy="1424781"/>
            <a:chOff x="4876" y="1969"/>
            <a:chExt cx="746" cy="1061"/>
          </a:xfrm>
        </p:grpSpPr>
        <p:sp>
          <p:nvSpPr>
            <p:cNvPr id="18" name="Oval 16"/>
            <p:cNvSpPr>
              <a:spLocks noChangeArrowheads="1"/>
            </p:cNvSpPr>
            <p:nvPr/>
          </p:nvSpPr>
          <p:spPr bwMode="blackWhite">
            <a:xfrm rot="381936" flipH="1">
              <a:off x="5093" y="1969"/>
              <a:ext cx="230" cy="225"/>
            </a:xfrm>
            <a:prstGeom prst="ellipse">
              <a:avLst/>
            </a:prstGeom>
            <a:solidFill>
              <a:srgbClr val="FEE3AC"/>
            </a:solidFill>
            <a:ln w="9525">
              <a:round/>
              <a:headEnd/>
              <a:tailEnd/>
            </a:ln>
            <a:scene3d>
              <a:camera prst="legacyPerspectiveFront">
                <a:rot lat="20099991" lon="1500000" rev="0"/>
              </a:camera>
              <a:lightRig rig="legacyFlat2" dir="t"/>
            </a:scene3d>
            <a:sp3d extrusionH="100000" prstMaterial="legacyMetal">
              <a:bevelT w="13500" h="13500" prst="angle"/>
              <a:bevelB w="13500" h="13500" prst="angle"/>
              <a:extrusionClr>
                <a:srgbClr val="FFB219"/>
              </a:extrusionClr>
            </a:sp3d>
          </p:spPr>
          <p:txBody>
            <a:bodyPr wrap="none" anchor="ctr">
              <a:flatTx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blackWhite">
            <a:xfrm>
              <a:off x="4876" y="2140"/>
              <a:ext cx="746" cy="890"/>
            </a:xfrm>
            <a:custGeom>
              <a:avLst/>
              <a:gdLst>
                <a:gd name="T0" fmla="*/ 440 w 746"/>
                <a:gd name="T1" fmla="*/ 32 h 890"/>
                <a:gd name="T2" fmla="*/ 352 w 746"/>
                <a:gd name="T3" fmla="*/ 74 h 890"/>
                <a:gd name="T4" fmla="*/ 283 w 746"/>
                <a:gd name="T5" fmla="*/ 0 h 890"/>
                <a:gd name="T6" fmla="*/ 224 w 746"/>
                <a:gd name="T7" fmla="*/ 37 h 890"/>
                <a:gd name="T8" fmla="*/ 42 w 746"/>
                <a:gd name="T9" fmla="*/ 273 h 890"/>
                <a:gd name="T10" fmla="*/ 75 w 746"/>
                <a:gd name="T11" fmla="*/ 363 h 890"/>
                <a:gd name="T12" fmla="*/ 216 w 746"/>
                <a:gd name="T13" fmla="*/ 91 h 890"/>
                <a:gd name="T14" fmla="*/ 87 w 746"/>
                <a:gd name="T15" fmla="*/ 426 h 890"/>
                <a:gd name="T16" fmla="*/ 145 w 746"/>
                <a:gd name="T17" fmla="*/ 449 h 890"/>
                <a:gd name="T18" fmla="*/ 16 w 746"/>
                <a:gd name="T19" fmla="*/ 742 h 890"/>
                <a:gd name="T20" fmla="*/ 24 w 746"/>
                <a:gd name="T21" fmla="*/ 835 h 890"/>
                <a:gd name="T22" fmla="*/ 113 w 746"/>
                <a:gd name="T23" fmla="*/ 784 h 890"/>
                <a:gd name="T24" fmla="*/ 265 w 746"/>
                <a:gd name="T25" fmla="*/ 488 h 890"/>
                <a:gd name="T26" fmla="*/ 365 w 746"/>
                <a:gd name="T27" fmla="*/ 501 h 890"/>
                <a:gd name="T28" fmla="*/ 425 w 746"/>
                <a:gd name="T29" fmla="*/ 818 h 890"/>
                <a:gd name="T30" fmla="*/ 488 w 746"/>
                <a:gd name="T31" fmla="*/ 888 h 890"/>
                <a:gd name="T32" fmla="*/ 530 w 746"/>
                <a:gd name="T33" fmla="*/ 799 h 890"/>
                <a:gd name="T34" fmla="*/ 474 w 746"/>
                <a:gd name="T35" fmla="*/ 491 h 890"/>
                <a:gd name="T36" fmla="*/ 545 w 746"/>
                <a:gd name="T37" fmla="*/ 481 h 890"/>
                <a:gd name="T38" fmla="*/ 481 w 746"/>
                <a:gd name="T39" fmla="*/ 120 h 890"/>
                <a:gd name="T40" fmla="*/ 607 w 746"/>
                <a:gd name="T41" fmla="*/ 407 h 890"/>
                <a:gd name="T42" fmla="*/ 704 w 746"/>
                <a:gd name="T43" fmla="*/ 445 h 890"/>
                <a:gd name="T44" fmla="*/ 720 w 746"/>
                <a:gd name="T45" fmla="*/ 344 h 890"/>
                <a:gd name="T46" fmla="*/ 537 w 746"/>
                <a:gd name="T47" fmla="*/ 37 h 890"/>
                <a:gd name="T48" fmla="*/ 440 w 746"/>
                <a:gd name="T49" fmla="*/ 32 h 89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46"/>
                <a:gd name="T76" fmla="*/ 0 h 890"/>
                <a:gd name="T77" fmla="*/ 746 w 746"/>
                <a:gd name="T78" fmla="*/ 890 h 890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46" h="890">
                  <a:moveTo>
                    <a:pt x="440" y="32"/>
                  </a:moveTo>
                  <a:cubicBezTo>
                    <a:pt x="429" y="59"/>
                    <a:pt x="390" y="76"/>
                    <a:pt x="352" y="74"/>
                  </a:cubicBezTo>
                  <a:cubicBezTo>
                    <a:pt x="312" y="67"/>
                    <a:pt x="291" y="25"/>
                    <a:pt x="283" y="0"/>
                  </a:cubicBezTo>
                  <a:cubicBezTo>
                    <a:pt x="283" y="0"/>
                    <a:pt x="246" y="16"/>
                    <a:pt x="224" y="37"/>
                  </a:cubicBezTo>
                  <a:cubicBezTo>
                    <a:pt x="201" y="58"/>
                    <a:pt x="58" y="243"/>
                    <a:pt x="42" y="273"/>
                  </a:cubicBezTo>
                  <a:cubicBezTo>
                    <a:pt x="36" y="305"/>
                    <a:pt x="84" y="395"/>
                    <a:pt x="75" y="363"/>
                  </a:cubicBezTo>
                  <a:cubicBezTo>
                    <a:pt x="66" y="333"/>
                    <a:pt x="215" y="82"/>
                    <a:pt x="216" y="91"/>
                  </a:cubicBezTo>
                  <a:lnTo>
                    <a:pt x="87" y="426"/>
                  </a:lnTo>
                  <a:lnTo>
                    <a:pt x="145" y="449"/>
                  </a:lnTo>
                  <a:lnTo>
                    <a:pt x="16" y="742"/>
                  </a:lnTo>
                  <a:cubicBezTo>
                    <a:pt x="1" y="787"/>
                    <a:pt x="0" y="819"/>
                    <a:pt x="24" y="835"/>
                  </a:cubicBezTo>
                  <a:cubicBezTo>
                    <a:pt x="59" y="848"/>
                    <a:pt x="91" y="826"/>
                    <a:pt x="113" y="784"/>
                  </a:cubicBezTo>
                  <a:cubicBezTo>
                    <a:pt x="154" y="720"/>
                    <a:pt x="234" y="534"/>
                    <a:pt x="265" y="488"/>
                  </a:cubicBezTo>
                  <a:lnTo>
                    <a:pt x="365" y="501"/>
                  </a:lnTo>
                  <a:cubicBezTo>
                    <a:pt x="377" y="565"/>
                    <a:pt x="407" y="754"/>
                    <a:pt x="425" y="818"/>
                  </a:cubicBezTo>
                  <a:cubicBezTo>
                    <a:pt x="434" y="855"/>
                    <a:pt x="457" y="890"/>
                    <a:pt x="488" y="888"/>
                  </a:cubicBezTo>
                  <a:cubicBezTo>
                    <a:pt x="512" y="876"/>
                    <a:pt x="536" y="867"/>
                    <a:pt x="530" y="799"/>
                  </a:cubicBezTo>
                  <a:lnTo>
                    <a:pt x="474" y="491"/>
                  </a:lnTo>
                  <a:lnTo>
                    <a:pt x="545" y="481"/>
                  </a:lnTo>
                  <a:lnTo>
                    <a:pt x="481" y="120"/>
                  </a:lnTo>
                  <a:lnTo>
                    <a:pt x="607" y="407"/>
                  </a:lnTo>
                  <a:cubicBezTo>
                    <a:pt x="643" y="460"/>
                    <a:pt x="687" y="456"/>
                    <a:pt x="704" y="445"/>
                  </a:cubicBezTo>
                  <a:cubicBezTo>
                    <a:pt x="746" y="429"/>
                    <a:pt x="731" y="390"/>
                    <a:pt x="720" y="344"/>
                  </a:cubicBezTo>
                  <a:cubicBezTo>
                    <a:pt x="698" y="307"/>
                    <a:pt x="586" y="29"/>
                    <a:pt x="537" y="37"/>
                  </a:cubicBezTo>
                  <a:lnTo>
                    <a:pt x="440" y="32"/>
                  </a:lnTo>
                  <a:close/>
                </a:path>
              </a:pathLst>
            </a:custGeom>
            <a:solidFill>
              <a:srgbClr val="FEE3AC"/>
            </a:solidFill>
            <a:ln w="9525">
              <a:round/>
              <a:headEnd/>
              <a:tailEnd/>
            </a:ln>
            <a:scene3d>
              <a:camera prst="legacyPerspectiveFront">
                <a:rot lat="20099991" lon="1500000" rev="0"/>
              </a:camera>
              <a:lightRig rig="legacyFlat2" dir="t"/>
            </a:scene3d>
            <a:sp3d extrusionH="100000" prstMaterial="legacyMetal">
              <a:bevelT w="13500" h="13500" prst="angle"/>
              <a:bevelB w="13500" h="13500" prst="angle"/>
              <a:extrusionClr>
                <a:srgbClr val="FFB219"/>
              </a:extrusionClr>
            </a:sp3d>
          </p:spPr>
          <p:txBody>
            <a:bodyPr>
              <a:flatTx/>
            </a:bodyPr>
            <a:lstStyle/>
            <a:p>
              <a:endParaRPr lang="zh-CN" altLang="en-US"/>
            </a:p>
          </p:txBody>
        </p:sp>
      </p:grpSp>
      <p:sp>
        <p:nvSpPr>
          <p:cNvPr id="20" name="AutoShape 18"/>
          <p:cNvSpPr>
            <a:spLocks noChangeArrowheads="1"/>
          </p:cNvSpPr>
          <p:nvPr/>
        </p:nvSpPr>
        <p:spPr bwMode="gray">
          <a:xfrm>
            <a:off x="6299469" y="3950534"/>
            <a:ext cx="4004293" cy="2205245"/>
          </a:xfrm>
          <a:prstGeom prst="flowChartDocument">
            <a:avLst/>
          </a:prstGeom>
          <a:solidFill>
            <a:srgbClr val="D9C1D7"/>
          </a:solidFill>
          <a:ln>
            <a:noFill/>
          </a:ln>
          <a:effectLst>
            <a:outerShdw dist="35921" dir="2700000" algn="ctr" rotWithShape="0">
              <a:srgbClr val="1C1C1C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" name="AutoShape 19"/>
          <p:cNvSpPr>
            <a:spLocks noChangeArrowheads="1"/>
          </p:cNvSpPr>
          <p:nvPr/>
        </p:nvSpPr>
        <p:spPr bwMode="gray">
          <a:xfrm>
            <a:off x="1521786" y="2210718"/>
            <a:ext cx="4071913" cy="405271"/>
          </a:xfrm>
          <a:prstGeom prst="bevel">
            <a:avLst>
              <a:gd name="adj" fmla="val 9569"/>
            </a:avLst>
          </a:prstGeom>
          <a:solidFill>
            <a:srgbClr val="A5BB8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" name="AutoShape 20"/>
          <p:cNvSpPr>
            <a:spLocks noChangeArrowheads="1"/>
          </p:cNvSpPr>
          <p:nvPr/>
        </p:nvSpPr>
        <p:spPr bwMode="gray">
          <a:xfrm>
            <a:off x="6288902" y="3709904"/>
            <a:ext cx="4048669" cy="406855"/>
          </a:xfrm>
          <a:prstGeom prst="bevel">
            <a:avLst>
              <a:gd name="adj" fmla="val 9569"/>
            </a:avLst>
          </a:prstGeom>
          <a:solidFill>
            <a:srgbClr val="BB8FB8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3" name="Picture 21" descr="worldmap_ani8"/>
          <p:cNvPicPr>
            <a:picLocks noChangeAspect="1" noChangeArrowheads="1" noCrop="1"/>
          </p:cNvPicPr>
          <p:nvPr/>
        </p:nvPicPr>
        <p:blipFill>
          <a:blip r:embed="rId2">
            <a:lum bright="18000" contrast="42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824021" y="2543167"/>
            <a:ext cx="1371392" cy="1029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 Box 22"/>
          <p:cNvSpPr txBox="1">
            <a:spLocks noChangeArrowheads="1"/>
          </p:cNvSpPr>
          <p:nvPr/>
        </p:nvSpPr>
        <p:spPr bwMode="auto">
          <a:xfrm>
            <a:off x="6356521" y="3766892"/>
            <a:ext cx="3871170" cy="368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b="1" dirty="0" smtClean="0">
                <a:solidFill>
                  <a:srgbClr val="660066"/>
                </a:solidFill>
              </a:rPr>
              <a:t>大学生求职问题</a:t>
            </a:r>
            <a:endParaRPr lang="en-US" altLang="zh-CN" b="1" dirty="0">
              <a:solidFill>
                <a:srgbClr val="660066"/>
              </a:solidFill>
            </a:endParaRPr>
          </a:p>
        </p:txBody>
      </p:sp>
      <p:sp>
        <p:nvSpPr>
          <p:cNvPr id="25" name="Text Box 23"/>
          <p:cNvSpPr txBox="1">
            <a:spLocks noChangeArrowheads="1"/>
          </p:cNvSpPr>
          <p:nvPr/>
        </p:nvSpPr>
        <p:spPr bwMode="auto">
          <a:xfrm>
            <a:off x="1523897" y="2248709"/>
            <a:ext cx="4033876" cy="368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b="1" dirty="0" smtClean="0">
                <a:solidFill>
                  <a:srgbClr val="CC3300"/>
                </a:solidFill>
              </a:rPr>
              <a:t>社会问题</a:t>
            </a:r>
            <a:endParaRPr lang="en-US" altLang="zh-CN" b="1" dirty="0">
              <a:solidFill>
                <a:srgbClr val="CC3300"/>
              </a:solidFill>
            </a:endParaRPr>
          </a:p>
        </p:txBody>
      </p:sp>
      <p:grpSp>
        <p:nvGrpSpPr>
          <p:cNvPr id="26" name="Group 24"/>
          <p:cNvGrpSpPr>
            <a:grpSpLocks/>
          </p:cNvGrpSpPr>
          <p:nvPr/>
        </p:nvGrpSpPr>
        <p:grpSpPr bwMode="auto">
          <a:xfrm>
            <a:off x="2436752" y="2893030"/>
            <a:ext cx="2241981" cy="1359875"/>
            <a:chOff x="3014" y="806"/>
            <a:chExt cx="1304" cy="1104"/>
          </a:xfrm>
        </p:grpSpPr>
        <p:sp>
          <p:nvSpPr>
            <p:cNvPr id="27" name="AutoShape 25"/>
            <p:cNvSpPr>
              <a:spLocks noChangeArrowheads="1"/>
            </p:cNvSpPr>
            <p:nvPr/>
          </p:nvSpPr>
          <p:spPr bwMode="gray">
            <a:xfrm>
              <a:off x="3014" y="806"/>
              <a:ext cx="1304" cy="1104"/>
            </a:xfrm>
            <a:prstGeom prst="upArrow">
              <a:avLst>
                <a:gd name="adj1" fmla="val 39880"/>
                <a:gd name="adj2" fmla="val 54074"/>
              </a:avLst>
            </a:prstGeom>
            <a:noFill/>
            <a:ln w="76200" algn="ctr">
              <a:solidFill>
                <a:srgbClr val="FFFFFF">
                  <a:alpha val="50195"/>
                </a:srgb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8" name="AutoShape 26"/>
            <p:cNvSpPr>
              <a:spLocks noChangeArrowheads="1"/>
            </p:cNvSpPr>
            <p:nvPr/>
          </p:nvSpPr>
          <p:spPr bwMode="gray">
            <a:xfrm>
              <a:off x="3243" y="942"/>
              <a:ext cx="847" cy="868"/>
            </a:xfrm>
            <a:prstGeom prst="upArrow">
              <a:avLst>
                <a:gd name="adj1" fmla="val 40731"/>
                <a:gd name="adj2" fmla="val 44038"/>
              </a:avLst>
            </a:prstGeom>
            <a:solidFill>
              <a:srgbClr val="FFFFFF">
                <a:alpha val="3882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29" name="Rectangle 27"/>
          <p:cNvSpPr>
            <a:spLocks noChangeArrowheads="1"/>
          </p:cNvSpPr>
          <p:nvPr/>
        </p:nvSpPr>
        <p:spPr bwMode="black">
          <a:xfrm>
            <a:off x="1523900" y="2815654"/>
            <a:ext cx="4160661" cy="1295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14300" indent="-1143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zh-CN" altLang="en-US" sz="1400" dirty="0" smtClean="0">
                <a:solidFill>
                  <a:srgbClr val="FF0000"/>
                </a:solidFill>
              </a:rPr>
              <a:t>应届毕业大学生就业供给大于需求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pPr marL="0" indent="0" eaLnBrk="1" hangingPunct="1">
              <a:lnSpc>
                <a:spcPct val="80000"/>
              </a:lnSpc>
            </a:pPr>
            <a:endParaRPr lang="en-US" altLang="zh-CN" sz="1400" dirty="0" smtClean="0">
              <a:solidFill>
                <a:srgbClr val="FF0000"/>
              </a:solidFill>
            </a:endParaRPr>
          </a:p>
          <a:p>
            <a:pPr marL="0" indent="0" eaLnBrk="1" hangingPunct="1">
              <a:lnSpc>
                <a:spcPct val="80000"/>
              </a:lnSpc>
            </a:pPr>
            <a:r>
              <a:rPr lang="en-US" altLang="zh-CN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 smtClean="0">
                <a:solidFill>
                  <a:srgbClr val="FF0000"/>
                </a:solidFill>
              </a:rPr>
              <a:t>  </a:t>
            </a:r>
            <a:r>
              <a:rPr lang="zh-CN" altLang="en-US" sz="1400" dirty="0" smtClean="0">
                <a:solidFill>
                  <a:srgbClr val="FF0000"/>
                </a:solidFill>
              </a:rPr>
              <a:t>的形势，是社会综合问题。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  <a:buFontTx/>
              <a:buChar char="•"/>
            </a:pPr>
            <a:endParaRPr lang="en-US" altLang="zh-CN" sz="1400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zh-CN" altLang="en-US" sz="1400" dirty="0" smtClean="0">
                <a:solidFill>
                  <a:srgbClr val="FF0000"/>
                </a:solidFill>
              </a:rPr>
              <a:t>大学生普遍存在缺少实战工作能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pPr marL="0" indent="0" eaLnBrk="1" hangingPunct="1">
              <a:lnSpc>
                <a:spcPct val="80000"/>
              </a:lnSpc>
            </a:pPr>
            <a:endParaRPr lang="en-US" altLang="zh-CN" sz="1400" dirty="0">
              <a:solidFill>
                <a:srgbClr val="FF0000"/>
              </a:solidFill>
            </a:endParaRPr>
          </a:p>
          <a:p>
            <a:pPr marL="0" indent="0" eaLnBrk="1" hangingPunct="1">
              <a:lnSpc>
                <a:spcPct val="80000"/>
              </a:lnSpc>
            </a:pPr>
            <a:r>
              <a:rPr lang="en-US" altLang="zh-CN" sz="1400" dirty="0" smtClean="0">
                <a:solidFill>
                  <a:srgbClr val="FF0000"/>
                </a:solidFill>
              </a:rPr>
              <a:t> </a:t>
            </a:r>
            <a:r>
              <a:rPr lang="zh-CN" altLang="en-US" sz="1400" dirty="0" smtClean="0">
                <a:solidFill>
                  <a:srgbClr val="FF0000"/>
                </a:solidFill>
              </a:rPr>
              <a:t>力，导致用人单位不愿用、不敢用。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  <p:grpSp>
        <p:nvGrpSpPr>
          <p:cNvPr id="30" name="Group 28"/>
          <p:cNvGrpSpPr>
            <a:grpSpLocks/>
          </p:cNvGrpSpPr>
          <p:nvPr/>
        </p:nvGrpSpPr>
        <p:grpSpPr bwMode="auto">
          <a:xfrm flipV="1">
            <a:off x="7174282" y="4514114"/>
            <a:ext cx="2231417" cy="1359875"/>
            <a:chOff x="3014" y="806"/>
            <a:chExt cx="1304" cy="1104"/>
          </a:xfrm>
        </p:grpSpPr>
        <p:sp>
          <p:nvSpPr>
            <p:cNvPr id="31" name="AutoShape 29"/>
            <p:cNvSpPr>
              <a:spLocks noChangeArrowheads="1"/>
            </p:cNvSpPr>
            <p:nvPr/>
          </p:nvSpPr>
          <p:spPr bwMode="gray">
            <a:xfrm>
              <a:off x="3014" y="806"/>
              <a:ext cx="1304" cy="1104"/>
            </a:xfrm>
            <a:prstGeom prst="upArrow">
              <a:avLst>
                <a:gd name="adj1" fmla="val 39880"/>
                <a:gd name="adj2" fmla="val 54074"/>
              </a:avLst>
            </a:prstGeom>
            <a:noFill/>
            <a:ln w="76200" algn="ctr">
              <a:solidFill>
                <a:srgbClr val="FFFFFF">
                  <a:alpha val="50195"/>
                </a:srgb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2" name="AutoShape 30"/>
            <p:cNvSpPr>
              <a:spLocks noChangeArrowheads="1"/>
            </p:cNvSpPr>
            <p:nvPr/>
          </p:nvSpPr>
          <p:spPr bwMode="gray">
            <a:xfrm>
              <a:off x="3243" y="942"/>
              <a:ext cx="847" cy="868"/>
            </a:xfrm>
            <a:prstGeom prst="upArrow">
              <a:avLst>
                <a:gd name="adj1" fmla="val 40731"/>
                <a:gd name="adj2" fmla="val 44038"/>
              </a:avLst>
            </a:prstGeom>
            <a:solidFill>
              <a:srgbClr val="FFFFFF">
                <a:alpha val="3882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33" name="Rectangle 31"/>
          <p:cNvSpPr>
            <a:spLocks noChangeArrowheads="1"/>
          </p:cNvSpPr>
          <p:nvPr/>
        </p:nvSpPr>
        <p:spPr bwMode="black">
          <a:xfrm>
            <a:off x="6269886" y="4411214"/>
            <a:ext cx="4059233" cy="1295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114300" indent="-114300">
              <a:lnSpc>
                <a:spcPct val="80000"/>
              </a:lnSpc>
              <a:buFontTx/>
              <a:buChar char="•"/>
            </a:pPr>
            <a:r>
              <a:rPr lang="zh-CN" altLang="en-US" sz="1400" dirty="0">
                <a:solidFill>
                  <a:srgbClr val="0000FF"/>
                </a:solidFill>
                <a:latin typeface="Arial" charset="0"/>
              </a:rPr>
              <a:t>先就业后择业，不考虑行业发展</a:t>
            </a:r>
            <a:r>
              <a:rPr lang="zh-CN" altLang="en-US" sz="1400" dirty="0" smtClean="0">
                <a:solidFill>
                  <a:srgbClr val="0000FF"/>
                </a:solidFill>
                <a:latin typeface="Arial" charset="0"/>
              </a:rPr>
              <a:t>滥</a:t>
            </a:r>
            <a:endParaRPr lang="en-US" altLang="zh-CN" sz="1400" dirty="0" smtClean="0">
              <a:solidFill>
                <a:srgbClr val="0000FF"/>
              </a:solidFill>
              <a:latin typeface="Arial" charset="0"/>
            </a:endParaRPr>
          </a:p>
          <a:p>
            <a:pPr marL="114300" indent="-114300">
              <a:lnSpc>
                <a:spcPct val="80000"/>
              </a:lnSpc>
              <a:buFontTx/>
              <a:buChar char="•"/>
            </a:pPr>
            <a:endParaRPr lang="en-US" altLang="zh-CN" sz="1400" dirty="0">
              <a:solidFill>
                <a:srgbClr val="0000FF"/>
              </a:solidFill>
              <a:latin typeface="Arial" charset="0"/>
            </a:endParaRPr>
          </a:p>
          <a:p>
            <a:pPr>
              <a:lnSpc>
                <a:spcPct val="80000"/>
              </a:lnSpc>
            </a:pPr>
            <a:r>
              <a:rPr lang="en-US" altLang="zh-CN" sz="1400" dirty="0" smtClean="0">
                <a:solidFill>
                  <a:srgbClr val="0000FF"/>
                </a:solidFill>
                <a:latin typeface="Arial" charset="0"/>
              </a:rPr>
              <a:t>   </a:t>
            </a:r>
            <a:r>
              <a:rPr lang="zh-CN" altLang="en-US" sz="1400" dirty="0" smtClean="0">
                <a:solidFill>
                  <a:srgbClr val="0000FF"/>
                </a:solidFill>
                <a:latin typeface="Arial" charset="0"/>
              </a:rPr>
              <a:t>投</a:t>
            </a:r>
            <a:r>
              <a:rPr lang="zh-CN" altLang="en-US" sz="1400" dirty="0">
                <a:solidFill>
                  <a:srgbClr val="0000FF"/>
                </a:solidFill>
                <a:latin typeface="Arial" charset="0"/>
              </a:rPr>
              <a:t>求职简历</a:t>
            </a:r>
            <a:r>
              <a:rPr lang="zh-CN" altLang="en-US" sz="1400" dirty="0" smtClean="0">
                <a:solidFill>
                  <a:srgbClr val="0000FF"/>
                </a:solidFill>
                <a:latin typeface="Arial" charset="0"/>
              </a:rPr>
              <a:t>。</a:t>
            </a:r>
            <a:endParaRPr lang="en-US" altLang="zh-CN" sz="1400" dirty="0" smtClean="0">
              <a:solidFill>
                <a:srgbClr val="0000FF"/>
              </a:solidFill>
              <a:latin typeface="Arial" charset="0"/>
            </a:endParaRPr>
          </a:p>
          <a:p>
            <a:pPr>
              <a:lnSpc>
                <a:spcPct val="80000"/>
              </a:lnSpc>
            </a:pPr>
            <a:endParaRPr lang="en-US" altLang="zh-CN" sz="1400" dirty="0">
              <a:solidFill>
                <a:srgbClr val="0000FF"/>
              </a:solidFill>
              <a:latin typeface="Arial" charset="0"/>
            </a:endParaRPr>
          </a:p>
          <a:p>
            <a:pPr marL="114300" indent="-114300">
              <a:lnSpc>
                <a:spcPct val="80000"/>
              </a:lnSpc>
              <a:buFontTx/>
              <a:buChar char="•"/>
            </a:pPr>
            <a:r>
              <a:rPr lang="zh-CN" altLang="en-US" sz="1400" dirty="0">
                <a:solidFill>
                  <a:srgbClr val="0000FF"/>
                </a:solidFill>
                <a:latin typeface="Arial" charset="0"/>
              </a:rPr>
              <a:t>无清晰的职业定位，盲目投递</a:t>
            </a:r>
            <a:r>
              <a:rPr lang="zh-CN" altLang="en-US" sz="1400" dirty="0" smtClean="0">
                <a:solidFill>
                  <a:srgbClr val="0000FF"/>
                </a:solidFill>
                <a:latin typeface="Arial" charset="0"/>
              </a:rPr>
              <a:t>简</a:t>
            </a:r>
            <a:endParaRPr lang="en-US" altLang="zh-CN" sz="1400" dirty="0" smtClean="0">
              <a:solidFill>
                <a:srgbClr val="0000FF"/>
              </a:solidFill>
              <a:latin typeface="Arial" charset="0"/>
            </a:endParaRPr>
          </a:p>
          <a:p>
            <a:pPr marL="114300" indent="-114300">
              <a:lnSpc>
                <a:spcPct val="80000"/>
              </a:lnSpc>
              <a:buFontTx/>
              <a:buChar char="•"/>
            </a:pPr>
            <a:endParaRPr lang="en-US" altLang="zh-CN" sz="1400" dirty="0">
              <a:solidFill>
                <a:srgbClr val="0000FF"/>
              </a:solidFill>
              <a:latin typeface="Arial" charset="0"/>
            </a:endParaRPr>
          </a:p>
          <a:p>
            <a:pPr>
              <a:lnSpc>
                <a:spcPct val="80000"/>
              </a:lnSpc>
            </a:pPr>
            <a:r>
              <a:rPr lang="en-US" altLang="zh-CN" sz="1400" dirty="0" smtClean="0">
                <a:solidFill>
                  <a:srgbClr val="0000FF"/>
                </a:solidFill>
                <a:latin typeface="Arial" charset="0"/>
              </a:rPr>
              <a:t>  </a:t>
            </a:r>
            <a:r>
              <a:rPr lang="zh-CN" altLang="en-US" sz="1400" dirty="0" smtClean="0">
                <a:solidFill>
                  <a:srgbClr val="0000FF"/>
                </a:solidFill>
                <a:latin typeface="Arial" charset="0"/>
              </a:rPr>
              <a:t>历</a:t>
            </a:r>
            <a:r>
              <a:rPr lang="zh-CN" altLang="en-US" sz="1400" dirty="0">
                <a:solidFill>
                  <a:srgbClr val="0000FF"/>
                </a:solidFill>
                <a:latin typeface="Arial" charset="0"/>
              </a:rPr>
              <a:t>，频繁</a:t>
            </a:r>
            <a:r>
              <a:rPr lang="zh-CN" altLang="en-US" sz="1400" dirty="0" smtClean="0">
                <a:solidFill>
                  <a:srgbClr val="0000FF"/>
                </a:solidFill>
                <a:latin typeface="Arial" charset="0"/>
              </a:rPr>
              <a:t>跳槽</a:t>
            </a:r>
            <a:r>
              <a:rPr lang="zh-CN" altLang="en-US" sz="1400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</a:rPr>
              <a:t>。</a:t>
            </a:r>
            <a:endParaRPr lang="en-US" altLang="zh-CN" sz="1400" dirty="0">
              <a:solidFill>
                <a:schemeClr val="accent1">
                  <a:lumMod val="75000"/>
                </a:schemeClr>
              </a:solidFill>
              <a:latin typeface="Arial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现在大学生面临的问题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/>
            </a:r>
            <a:b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76902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/>
          <p:cNvSpPr>
            <a:spLocks noChangeArrowheads="1"/>
          </p:cNvSpPr>
          <p:nvPr/>
        </p:nvSpPr>
        <p:spPr bwMode="gray">
          <a:xfrm>
            <a:off x="3776085" y="3793627"/>
            <a:ext cx="7102074" cy="685479"/>
          </a:xfrm>
          <a:prstGeom prst="roundRect">
            <a:avLst>
              <a:gd name="adj" fmla="val 11505"/>
            </a:avLst>
          </a:prstGeom>
          <a:solidFill>
            <a:srgbClr val="009999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prstDash val="sysDot"/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cs typeface="Arial" charset="0"/>
            </a:endParaRPr>
          </a:p>
        </p:txBody>
      </p:sp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980472" y="3806292"/>
            <a:ext cx="3478136" cy="685479"/>
            <a:chOff x="370" y="2169"/>
            <a:chExt cx="1790" cy="433"/>
          </a:xfrm>
        </p:grpSpPr>
        <p:sp>
          <p:nvSpPr>
            <p:cNvPr id="7" name="AutoShape 5"/>
            <p:cNvSpPr>
              <a:spLocks noChangeArrowheads="1"/>
            </p:cNvSpPr>
            <p:nvPr/>
          </p:nvSpPr>
          <p:spPr bwMode="gray">
            <a:xfrm>
              <a:off x="1917" y="2249"/>
              <a:ext cx="243" cy="240"/>
            </a:xfrm>
            <a:prstGeom prst="rightArrow">
              <a:avLst>
                <a:gd name="adj1" fmla="val 50000"/>
                <a:gd name="adj2" fmla="val 59423"/>
              </a:avLst>
            </a:prstGeom>
            <a:solidFill>
              <a:srgbClr val="F8F8F8"/>
            </a:solidFill>
            <a:ln>
              <a:noFill/>
            </a:ln>
            <a:effectLst>
              <a:outerShdw dist="71842" dir="2700000" algn="ctr" rotWithShape="0">
                <a:srgbClr val="010101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cs typeface="Arial" charset="0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gray">
            <a:xfrm>
              <a:off x="370" y="2169"/>
              <a:ext cx="1549" cy="433"/>
            </a:xfrm>
            <a:custGeom>
              <a:avLst/>
              <a:gdLst>
                <a:gd name="T0" fmla="*/ 120 w 1071"/>
                <a:gd name="T1" fmla="*/ 0 h 307"/>
                <a:gd name="T2" fmla="*/ 1546 w 1071"/>
                <a:gd name="T3" fmla="*/ 0 h 307"/>
                <a:gd name="T4" fmla="*/ 1546 w 1071"/>
                <a:gd name="T5" fmla="*/ 279 h 307"/>
                <a:gd name="T6" fmla="*/ 1526 w 1071"/>
                <a:gd name="T7" fmla="*/ 381 h 307"/>
                <a:gd name="T8" fmla="*/ 1428 w 1071"/>
                <a:gd name="T9" fmla="*/ 426 h 307"/>
                <a:gd name="T10" fmla="*/ 0 w 1071"/>
                <a:gd name="T11" fmla="*/ 433 h 307"/>
                <a:gd name="T12" fmla="*/ 0 w 1071"/>
                <a:gd name="T13" fmla="*/ 126 h 307"/>
                <a:gd name="T14" fmla="*/ 30 w 1071"/>
                <a:gd name="T15" fmla="*/ 25 h 307"/>
                <a:gd name="T16" fmla="*/ 120 w 1071"/>
                <a:gd name="T17" fmla="*/ 0 h 3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1" h="307">
                  <a:moveTo>
                    <a:pt x="83" y="0"/>
                  </a:moveTo>
                  <a:lnTo>
                    <a:pt x="1069" y="0"/>
                  </a:lnTo>
                  <a:cubicBezTo>
                    <a:pt x="1069" y="0"/>
                    <a:pt x="1069" y="99"/>
                    <a:pt x="1069" y="198"/>
                  </a:cubicBezTo>
                  <a:cubicBezTo>
                    <a:pt x="1069" y="198"/>
                    <a:pt x="1071" y="248"/>
                    <a:pt x="1055" y="270"/>
                  </a:cubicBezTo>
                  <a:cubicBezTo>
                    <a:pt x="1043" y="288"/>
                    <a:pt x="1019" y="302"/>
                    <a:pt x="987" y="302"/>
                  </a:cubicBezTo>
                  <a:cubicBezTo>
                    <a:pt x="488" y="303"/>
                    <a:pt x="0" y="307"/>
                    <a:pt x="0" y="307"/>
                  </a:cubicBezTo>
                  <a:lnTo>
                    <a:pt x="0" y="89"/>
                  </a:lnTo>
                  <a:cubicBezTo>
                    <a:pt x="3" y="41"/>
                    <a:pt x="7" y="33"/>
                    <a:pt x="21" y="18"/>
                  </a:cubicBezTo>
                  <a:cubicBezTo>
                    <a:pt x="35" y="3"/>
                    <a:pt x="66" y="1"/>
                    <a:pt x="8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6161"/>
                </a:gs>
                <a:gs pos="50000">
                  <a:srgbClr val="009999"/>
                </a:gs>
                <a:gs pos="100000">
                  <a:srgbClr val="006161"/>
                </a:gs>
              </a:gsLst>
              <a:lin ang="5400000" scaled="1"/>
            </a:gradFill>
            <a:ln w="28575" cap="flat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71842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9" name="AutoShape 7"/>
          <p:cNvSpPr>
            <a:spLocks noChangeArrowheads="1"/>
          </p:cNvSpPr>
          <p:nvPr/>
        </p:nvSpPr>
        <p:spPr bwMode="gray">
          <a:xfrm>
            <a:off x="3695788" y="4857464"/>
            <a:ext cx="7188711" cy="685479"/>
          </a:xfrm>
          <a:prstGeom prst="roundRect">
            <a:avLst>
              <a:gd name="adj" fmla="val 11505"/>
            </a:avLst>
          </a:prstGeom>
          <a:solidFill>
            <a:schemeClr val="accent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prstDash val="sysDot"/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cs typeface="Arial" charset="0"/>
            </a:endParaRPr>
          </a:p>
        </p:txBody>
      </p:sp>
      <p:grpSp>
        <p:nvGrpSpPr>
          <p:cNvPr id="10" name="Group 8"/>
          <p:cNvGrpSpPr>
            <a:grpSpLocks/>
          </p:cNvGrpSpPr>
          <p:nvPr/>
        </p:nvGrpSpPr>
        <p:grpSpPr bwMode="auto">
          <a:xfrm>
            <a:off x="929758" y="4765722"/>
            <a:ext cx="3478136" cy="789888"/>
            <a:chOff x="370" y="2169"/>
            <a:chExt cx="1790" cy="433"/>
          </a:xfrm>
        </p:grpSpPr>
        <p:sp>
          <p:nvSpPr>
            <p:cNvPr id="12" name="AutoShape 9"/>
            <p:cNvSpPr>
              <a:spLocks noChangeArrowheads="1"/>
            </p:cNvSpPr>
            <p:nvPr/>
          </p:nvSpPr>
          <p:spPr bwMode="gray">
            <a:xfrm>
              <a:off x="1917" y="2249"/>
              <a:ext cx="243" cy="240"/>
            </a:xfrm>
            <a:prstGeom prst="rightArrow">
              <a:avLst>
                <a:gd name="adj1" fmla="val 50000"/>
                <a:gd name="adj2" fmla="val 59423"/>
              </a:avLst>
            </a:prstGeom>
            <a:solidFill>
              <a:srgbClr val="F8F8F8"/>
            </a:solidFill>
            <a:ln>
              <a:noFill/>
            </a:ln>
            <a:effectLst>
              <a:outerShdw dist="71842" dir="2700000" algn="ctr" rotWithShape="0">
                <a:srgbClr val="010101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cs typeface="Arial" charset="0"/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gray">
            <a:xfrm>
              <a:off x="370" y="2169"/>
              <a:ext cx="1549" cy="433"/>
            </a:xfrm>
            <a:custGeom>
              <a:avLst/>
              <a:gdLst>
                <a:gd name="T0" fmla="*/ 83 w 1071"/>
                <a:gd name="T1" fmla="*/ 0 h 307"/>
                <a:gd name="T2" fmla="*/ 1069 w 1071"/>
                <a:gd name="T3" fmla="*/ 0 h 307"/>
                <a:gd name="T4" fmla="*/ 1069 w 1071"/>
                <a:gd name="T5" fmla="*/ 198 h 307"/>
                <a:gd name="T6" fmla="*/ 1055 w 1071"/>
                <a:gd name="T7" fmla="*/ 270 h 307"/>
                <a:gd name="T8" fmla="*/ 987 w 1071"/>
                <a:gd name="T9" fmla="*/ 302 h 307"/>
                <a:gd name="T10" fmla="*/ 0 w 1071"/>
                <a:gd name="T11" fmla="*/ 307 h 307"/>
                <a:gd name="T12" fmla="*/ 0 w 1071"/>
                <a:gd name="T13" fmla="*/ 89 h 307"/>
                <a:gd name="T14" fmla="*/ 21 w 1071"/>
                <a:gd name="T15" fmla="*/ 18 h 307"/>
                <a:gd name="T16" fmla="*/ 83 w 1071"/>
                <a:gd name="T17" fmla="*/ 0 h 3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71"/>
                <a:gd name="T28" fmla="*/ 0 h 307"/>
                <a:gd name="T29" fmla="*/ 1071 w 1071"/>
                <a:gd name="T30" fmla="*/ 307 h 30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71" h="307">
                  <a:moveTo>
                    <a:pt x="83" y="0"/>
                  </a:moveTo>
                  <a:lnTo>
                    <a:pt x="1069" y="0"/>
                  </a:lnTo>
                  <a:cubicBezTo>
                    <a:pt x="1069" y="0"/>
                    <a:pt x="1069" y="99"/>
                    <a:pt x="1069" y="198"/>
                  </a:cubicBezTo>
                  <a:cubicBezTo>
                    <a:pt x="1069" y="198"/>
                    <a:pt x="1071" y="248"/>
                    <a:pt x="1055" y="270"/>
                  </a:cubicBezTo>
                  <a:cubicBezTo>
                    <a:pt x="1043" y="288"/>
                    <a:pt x="1019" y="302"/>
                    <a:pt x="987" y="302"/>
                  </a:cubicBezTo>
                  <a:cubicBezTo>
                    <a:pt x="488" y="303"/>
                    <a:pt x="0" y="307"/>
                    <a:pt x="0" y="307"/>
                  </a:cubicBezTo>
                  <a:lnTo>
                    <a:pt x="0" y="89"/>
                  </a:lnTo>
                  <a:cubicBezTo>
                    <a:pt x="3" y="41"/>
                    <a:pt x="7" y="33"/>
                    <a:pt x="21" y="18"/>
                  </a:cubicBezTo>
                  <a:cubicBezTo>
                    <a:pt x="35" y="3"/>
                    <a:pt x="66" y="1"/>
                    <a:pt x="83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28575">
              <a:solidFill>
                <a:srgbClr val="FFFFFF"/>
              </a:solidFill>
              <a:round/>
              <a:headEnd/>
              <a:tailEnd/>
            </a:ln>
            <a:effectLst>
              <a:outerShdw dist="71842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endParaRPr lang="zh-CN" altLang="en-US">
                <a:cs typeface="Arial" charset="0"/>
              </a:endParaRPr>
            </a:p>
          </p:txBody>
        </p:sp>
      </p:grpSp>
      <p:sp>
        <p:nvSpPr>
          <p:cNvPr id="14" name="AutoShape 11"/>
          <p:cNvSpPr>
            <a:spLocks noChangeArrowheads="1"/>
          </p:cNvSpPr>
          <p:nvPr/>
        </p:nvSpPr>
        <p:spPr bwMode="gray">
          <a:xfrm>
            <a:off x="3778194" y="1749787"/>
            <a:ext cx="7095736" cy="685479"/>
          </a:xfrm>
          <a:prstGeom prst="roundRect">
            <a:avLst>
              <a:gd name="adj" fmla="val 11505"/>
            </a:avLst>
          </a:prstGeom>
          <a:solidFill>
            <a:schemeClr val="accent2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prstDash val="sysDot"/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cs typeface="Arial" charset="0"/>
            </a:endParaRPr>
          </a:p>
        </p:txBody>
      </p:sp>
      <p:grpSp>
        <p:nvGrpSpPr>
          <p:cNvPr id="15" name="Group 12"/>
          <p:cNvGrpSpPr>
            <a:grpSpLocks/>
          </p:cNvGrpSpPr>
          <p:nvPr/>
        </p:nvGrpSpPr>
        <p:grpSpPr bwMode="auto">
          <a:xfrm>
            <a:off x="1014284" y="1691283"/>
            <a:ext cx="3469684" cy="685479"/>
            <a:chOff x="378" y="1065"/>
            <a:chExt cx="1785" cy="433"/>
          </a:xfrm>
        </p:grpSpPr>
        <p:sp>
          <p:nvSpPr>
            <p:cNvPr id="16" name="AutoShape 13"/>
            <p:cNvSpPr>
              <a:spLocks noChangeArrowheads="1"/>
            </p:cNvSpPr>
            <p:nvPr/>
          </p:nvSpPr>
          <p:spPr bwMode="gray">
            <a:xfrm>
              <a:off x="1921" y="1152"/>
              <a:ext cx="242" cy="240"/>
            </a:xfrm>
            <a:prstGeom prst="rightArrow">
              <a:avLst>
                <a:gd name="adj1" fmla="val 50000"/>
                <a:gd name="adj2" fmla="val 59422"/>
              </a:avLst>
            </a:prstGeom>
            <a:solidFill>
              <a:srgbClr val="F8F8F8"/>
            </a:solidFill>
            <a:ln>
              <a:noFill/>
            </a:ln>
            <a:effectLst>
              <a:outerShdw dist="71842" dir="2700000" algn="ctr" rotWithShape="0">
                <a:srgbClr val="010101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cs typeface="Arial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gray">
            <a:xfrm>
              <a:off x="378" y="1065"/>
              <a:ext cx="1549" cy="433"/>
            </a:xfrm>
            <a:custGeom>
              <a:avLst/>
              <a:gdLst>
                <a:gd name="T0" fmla="*/ 83 w 1071"/>
                <a:gd name="T1" fmla="*/ 0 h 307"/>
                <a:gd name="T2" fmla="*/ 1069 w 1071"/>
                <a:gd name="T3" fmla="*/ 0 h 307"/>
                <a:gd name="T4" fmla="*/ 1069 w 1071"/>
                <a:gd name="T5" fmla="*/ 198 h 307"/>
                <a:gd name="T6" fmla="*/ 1055 w 1071"/>
                <a:gd name="T7" fmla="*/ 270 h 307"/>
                <a:gd name="T8" fmla="*/ 987 w 1071"/>
                <a:gd name="T9" fmla="*/ 302 h 307"/>
                <a:gd name="T10" fmla="*/ 0 w 1071"/>
                <a:gd name="T11" fmla="*/ 307 h 307"/>
                <a:gd name="T12" fmla="*/ 0 w 1071"/>
                <a:gd name="T13" fmla="*/ 89 h 307"/>
                <a:gd name="T14" fmla="*/ 21 w 1071"/>
                <a:gd name="T15" fmla="*/ 18 h 307"/>
                <a:gd name="T16" fmla="*/ 83 w 1071"/>
                <a:gd name="T17" fmla="*/ 0 h 3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71"/>
                <a:gd name="T28" fmla="*/ 0 h 307"/>
                <a:gd name="T29" fmla="*/ 1071 w 1071"/>
                <a:gd name="T30" fmla="*/ 307 h 30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71" h="307">
                  <a:moveTo>
                    <a:pt x="83" y="0"/>
                  </a:moveTo>
                  <a:lnTo>
                    <a:pt x="1069" y="0"/>
                  </a:lnTo>
                  <a:cubicBezTo>
                    <a:pt x="1069" y="0"/>
                    <a:pt x="1069" y="99"/>
                    <a:pt x="1069" y="198"/>
                  </a:cubicBezTo>
                  <a:cubicBezTo>
                    <a:pt x="1069" y="198"/>
                    <a:pt x="1071" y="248"/>
                    <a:pt x="1055" y="270"/>
                  </a:cubicBezTo>
                  <a:cubicBezTo>
                    <a:pt x="1043" y="288"/>
                    <a:pt x="1019" y="302"/>
                    <a:pt x="987" y="302"/>
                  </a:cubicBezTo>
                  <a:cubicBezTo>
                    <a:pt x="488" y="303"/>
                    <a:pt x="0" y="307"/>
                    <a:pt x="0" y="307"/>
                  </a:cubicBezTo>
                  <a:lnTo>
                    <a:pt x="0" y="89"/>
                  </a:lnTo>
                  <a:cubicBezTo>
                    <a:pt x="3" y="41"/>
                    <a:pt x="7" y="33"/>
                    <a:pt x="21" y="18"/>
                  </a:cubicBezTo>
                  <a:cubicBezTo>
                    <a:pt x="35" y="3"/>
                    <a:pt x="66" y="1"/>
                    <a:pt x="83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2">
                    <a:gamma/>
                    <a:shade val="6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66275"/>
                    <a:invGamma/>
                  </a:schemeClr>
                </a:gs>
              </a:gsLst>
              <a:lin ang="5400000" scaled="1"/>
            </a:gradFill>
            <a:ln w="28575">
              <a:solidFill>
                <a:srgbClr val="FFFFFF"/>
              </a:solidFill>
              <a:round/>
              <a:headEnd/>
              <a:tailEnd/>
            </a:ln>
            <a:effectLst>
              <a:outerShdw dist="71842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endParaRPr lang="zh-CN" altLang="en-US">
                <a:cs typeface="Arial" charset="0"/>
              </a:endParaRPr>
            </a:p>
          </p:txBody>
        </p:sp>
      </p:grpSp>
      <p:sp>
        <p:nvSpPr>
          <p:cNvPr id="18" name="AutoShape 19"/>
          <p:cNvSpPr>
            <a:spLocks noChangeArrowheads="1"/>
          </p:cNvSpPr>
          <p:nvPr/>
        </p:nvSpPr>
        <p:spPr bwMode="gray">
          <a:xfrm>
            <a:off x="3731710" y="2737710"/>
            <a:ext cx="7129545" cy="685478"/>
          </a:xfrm>
          <a:prstGeom prst="roundRect">
            <a:avLst>
              <a:gd name="adj" fmla="val 11505"/>
            </a:avLst>
          </a:prstGeom>
          <a:solidFill>
            <a:srgbClr val="CC3399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prstDash val="sysDot"/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cs typeface="Arial" charset="0"/>
            </a:endParaRPr>
          </a:p>
        </p:txBody>
      </p:sp>
      <p:grpSp>
        <p:nvGrpSpPr>
          <p:cNvPr id="19" name="Group 20"/>
          <p:cNvGrpSpPr>
            <a:grpSpLocks/>
          </p:cNvGrpSpPr>
          <p:nvPr/>
        </p:nvGrpSpPr>
        <p:grpSpPr bwMode="auto">
          <a:xfrm>
            <a:off x="986536" y="2747205"/>
            <a:ext cx="3478136" cy="685479"/>
            <a:chOff x="370" y="2169"/>
            <a:chExt cx="1790" cy="433"/>
          </a:xfrm>
        </p:grpSpPr>
        <p:sp>
          <p:nvSpPr>
            <p:cNvPr id="20" name="AutoShape 21"/>
            <p:cNvSpPr>
              <a:spLocks noChangeArrowheads="1"/>
            </p:cNvSpPr>
            <p:nvPr/>
          </p:nvSpPr>
          <p:spPr bwMode="gray">
            <a:xfrm>
              <a:off x="1917" y="2249"/>
              <a:ext cx="243" cy="240"/>
            </a:xfrm>
            <a:prstGeom prst="rightArrow">
              <a:avLst>
                <a:gd name="adj1" fmla="val 50000"/>
                <a:gd name="adj2" fmla="val 59423"/>
              </a:avLst>
            </a:prstGeom>
            <a:solidFill>
              <a:srgbClr val="F8F8F8"/>
            </a:solidFill>
            <a:ln>
              <a:noFill/>
            </a:ln>
            <a:effectLst>
              <a:outerShdw dist="71842" dir="2700000" algn="ctr" rotWithShape="0">
                <a:srgbClr val="010101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cs typeface="Arial" charset="0"/>
              </a:endParaRPr>
            </a:p>
          </p:txBody>
        </p:sp>
        <p:sp>
          <p:nvSpPr>
            <p:cNvPr id="21" name="Freeform 22"/>
            <p:cNvSpPr>
              <a:spLocks/>
            </p:cNvSpPr>
            <p:nvPr/>
          </p:nvSpPr>
          <p:spPr bwMode="gray">
            <a:xfrm>
              <a:off x="370" y="2169"/>
              <a:ext cx="1549" cy="433"/>
            </a:xfrm>
            <a:custGeom>
              <a:avLst/>
              <a:gdLst>
                <a:gd name="T0" fmla="*/ 120 w 1071"/>
                <a:gd name="T1" fmla="*/ 0 h 307"/>
                <a:gd name="T2" fmla="*/ 1546 w 1071"/>
                <a:gd name="T3" fmla="*/ 0 h 307"/>
                <a:gd name="T4" fmla="*/ 1546 w 1071"/>
                <a:gd name="T5" fmla="*/ 279 h 307"/>
                <a:gd name="T6" fmla="*/ 1526 w 1071"/>
                <a:gd name="T7" fmla="*/ 381 h 307"/>
                <a:gd name="T8" fmla="*/ 1428 w 1071"/>
                <a:gd name="T9" fmla="*/ 426 h 307"/>
                <a:gd name="T10" fmla="*/ 0 w 1071"/>
                <a:gd name="T11" fmla="*/ 433 h 307"/>
                <a:gd name="T12" fmla="*/ 0 w 1071"/>
                <a:gd name="T13" fmla="*/ 126 h 307"/>
                <a:gd name="T14" fmla="*/ 30 w 1071"/>
                <a:gd name="T15" fmla="*/ 25 h 307"/>
                <a:gd name="T16" fmla="*/ 120 w 1071"/>
                <a:gd name="T17" fmla="*/ 0 h 3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1" h="307">
                  <a:moveTo>
                    <a:pt x="83" y="0"/>
                  </a:moveTo>
                  <a:lnTo>
                    <a:pt x="1069" y="0"/>
                  </a:lnTo>
                  <a:cubicBezTo>
                    <a:pt x="1069" y="0"/>
                    <a:pt x="1069" y="99"/>
                    <a:pt x="1069" y="198"/>
                  </a:cubicBezTo>
                  <a:cubicBezTo>
                    <a:pt x="1069" y="198"/>
                    <a:pt x="1071" y="248"/>
                    <a:pt x="1055" y="270"/>
                  </a:cubicBezTo>
                  <a:cubicBezTo>
                    <a:pt x="1043" y="288"/>
                    <a:pt x="1019" y="302"/>
                    <a:pt x="987" y="302"/>
                  </a:cubicBezTo>
                  <a:cubicBezTo>
                    <a:pt x="488" y="303"/>
                    <a:pt x="0" y="307"/>
                    <a:pt x="0" y="307"/>
                  </a:cubicBezTo>
                  <a:lnTo>
                    <a:pt x="0" y="89"/>
                  </a:lnTo>
                  <a:cubicBezTo>
                    <a:pt x="3" y="41"/>
                    <a:pt x="7" y="33"/>
                    <a:pt x="21" y="18"/>
                  </a:cubicBezTo>
                  <a:cubicBezTo>
                    <a:pt x="35" y="3"/>
                    <a:pt x="66" y="1"/>
                    <a:pt x="8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22061"/>
                </a:gs>
                <a:gs pos="50000">
                  <a:srgbClr val="CC3399"/>
                </a:gs>
                <a:gs pos="100000">
                  <a:srgbClr val="822061"/>
                </a:gs>
              </a:gsLst>
              <a:lin ang="5400000" scaled="1"/>
            </a:gradFill>
            <a:ln w="28575" cap="flat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71842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2" name="Rectangle 26"/>
          <p:cNvSpPr>
            <a:spLocks noChangeArrowheads="1"/>
          </p:cNvSpPr>
          <p:nvPr/>
        </p:nvSpPr>
        <p:spPr bwMode="gray">
          <a:xfrm>
            <a:off x="1272079" y="1843263"/>
            <a:ext cx="2444839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zh-CN" altLang="en-US" sz="2000" b="1" dirty="0" smtClean="0">
                <a:solidFill>
                  <a:srgbClr val="FEFEF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知识过于理论</a:t>
            </a:r>
            <a:endParaRPr lang="en-US" sz="2000" b="1" dirty="0">
              <a:solidFill>
                <a:srgbClr val="FEFEFE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宋体" panose="02010600030101010101" pitchFamily="2" charset="-122"/>
            </a:endParaRPr>
          </a:p>
        </p:txBody>
      </p:sp>
      <p:sp>
        <p:nvSpPr>
          <p:cNvPr id="23" name="Rectangle 27"/>
          <p:cNvSpPr>
            <a:spLocks noChangeArrowheads="1"/>
          </p:cNvSpPr>
          <p:nvPr/>
        </p:nvSpPr>
        <p:spPr bwMode="gray">
          <a:xfrm>
            <a:off x="1272079" y="2869103"/>
            <a:ext cx="2444839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zh-CN" altLang="en-US" sz="2000" b="1" dirty="0" smtClean="0">
                <a:solidFill>
                  <a:srgbClr val="FEFEF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缺乏职业规划</a:t>
            </a:r>
            <a:endParaRPr lang="en-US" sz="2000" b="1" dirty="0">
              <a:solidFill>
                <a:srgbClr val="FEFEFE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sp>
        <p:nvSpPr>
          <p:cNvPr id="24" name="Rectangle 29"/>
          <p:cNvSpPr>
            <a:spLocks noChangeArrowheads="1"/>
          </p:cNvSpPr>
          <p:nvPr/>
        </p:nvSpPr>
        <p:spPr bwMode="gray">
          <a:xfrm>
            <a:off x="1272079" y="3951937"/>
            <a:ext cx="2444839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zh-CN" altLang="en-US" sz="2000" b="1" dirty="0">
                <a:solidFill>
                  <a:srgbClr val="FEFEF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人才的认识</a:t>
            </a:r>
            <a:endParaRPr lang="en-US" sz="2000" b="1" dirty="0">
              <a:solidFill>
                <a:srgbClr val="FEFEFE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sp>
        <p:nvSpPr>
          <p:cNvPr id="25" name="Rectangle 30"/>
          <p:cNvSpPr>
            <a:spLocks noChangeArrowheads="1"/>
          </p:cNvSpPr>
          <p:nvPr/>
        </p:nvSpPr>
        <p:spPr bwMode="gray">
          <a:xfrm>
            <a:off x="1101580" y="4995193"/>
            <a:ext cx="2753151" cy="398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zh-CN" altLang="en-US" sz="2000" b="1" dirty="0">
                <a:solidFill>
                  <a:srgbClr val="FEFEF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职业能力不健全</a:t>
            </a:r>
            <a:endParaRPr lang="en-US" sz="2000" b="1" dirty="0">
              <a:solidFill>
                <a:srgbClr val="FEFEFE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sp>
        <p:nvSpPr>
          <p:cNvPr id="26" name="Text Box 31"/>
          <p:cNvSpPr txBox="1">
            <a:spLocks noChangeArrowheads="1"/>
          </p:cNvSpPr>
          <p:nvPr/>
        </p:nvSpPr>
        <p:spPr bwMode="auto">
          <a:xfrm>
            <a:off x="4456263" y="1812909"/>
            <a:ext cx="6389966" cy="583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1600" dirty="0" smtClean="0">
                <a:solidFill>
                  <a:srgbClr val="000000"/>
                </a:solidFill>
                <a:cs typeface="Arial" charset="0"/>
              </a:rPr>
              <a:t>传统教育偏理论，轻实践</a:t>
            </a:r>
            <a:endParaRPr lang="en-US" altLang="zh-CN" sz="1600" dirty="0" smtClean="0">
              <a:solidFill>
                <a:srgbClr val="000000"/>
              </a:solidFill>
              <a:cs typeface="Arial" charset="0"/>
            </a:endParaRPr>
          </a:p>
          <a:p>
            <a:r>
              <a:rPr lang="zh-CN" altLang="en-US" sz="1600" dirty="0" smtClean="0">
                <a:solidFill>
                  <a:srgbClr val="000000"/>
                </a:solidFill>
                <a:cs typeface="Arial" charset="0"/>
              </a:rPr>
              <a:t>教材陈旧，跟不上技术发展</a:t>
            </a:r>
            <a:endParaRPr lang="en-US" altLang="zh-CN" sz="16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" name="Text Box 32"/>
          <p:cNvSpPr txBox="1">
            <a:spLocks noChangeArrowheads="1"/>
          </p:cNvSpPr>
          <p:nvPr/>
        </p:nvSpPr>
        <p:spPr bwMode="auto">
          <a:xfrm>
            <a:off x="4456267" y="2818221"/>
            <a:ext cx="6134283" cy="583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 sz="1600" dirty="0" smtClean="0">
                <a:solidFill>
                  <a:srgbClr val="000000"/>
                </a:solidFill>
                <a:cs typeface="Arial" charset="0"/>
              </a:rPr>
              <a:t>70%</a:t>
            </a:r>
            <a:r>
              <a:rPr lang="zh-CN" altLang="en-US" sz="1600" dirty="0" smtClean="0">
                <a:solidFill>
                  <a:srgbClr val="000000"/>
                </a:solidFill>
                <a:cs typeface="Arial" charset="0"/>
              </a:rPr>
              <a:t>的大学生没有职业规划</a:t>
            </a:r>
            <a:endParaRPr lang="en-US" altLang="zh-CN" sz="1600" dirty="0" smtClean="0">
              <a:solidFill>
                <a:srgbClr val="000000"/>
              </a:solidFill>
              <a:cs typeface="Arial" charset="0"/>
            </a:endParaRPr>
          </a:p>
          <a:p>
            <a:r>
              <a:rPr lang="zh-CN" altLang="en-US" sz="1600" dirty="0" smtClean="0">
                <a:solidFill>
                  <a:srgbClr val="000000"/>
                </a:solidFill>
                <a:cs typeface="Arial" charset="0"/>
              </a:rPr>
              <a:t>不知道自己适合干什么？</a:t>
            </a:r>
            <a:endParaRPr lang="en-US" altLang="zh-CN" sz="16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" name="Text Box 34"/>
          <p:cNvSpPr txBox="1">
            <a:spLocks noChangeArrowheads="1"/>
          </p:cNvSpPr>
          <p:nvPr/>
        </p:nvSpPr>
        <p:spPr bwMode="auto">
          <a:xfrm>
            <a:off x="4456267" y="3997258"/>
            <a:ext cx="6134283" cy="33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1600" dirty="0" smtClean="0">
                <a:solidFill>
                  <a:srgbClr val="000000"/>
                </a:solidFill>
                <a:cs typeface="Arial" charset="0"/>
              </a:rPr>
              <a:t>大量的就业群体抢夺有限的就业岗位</a:t>
            </a:r>
            <a:endParaRPr lang="en-US" altLang="zh-CN" sz="16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" name="Text Box 35"/>
          <p:cNvSpPr txBox="1">
            <a:spLocks noChangeArrowheads="1"/>
          </p:cNvSpPr>
          <p:nvPr/>
        </p:nvSpPr>
        <p:spPr bwMode="auto">
          <a:xfrm>
            <a:off x="4360418" y="4909339"/>
            <a:ext cx="6894497" cy="583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1600" dirty="0" smtClean="0">
                <a:solidFill>
                  <a:srgbClr val="000000"/>
                </a:solidFill>
                <a:cs typeface="Arial" charset="0"/>
              </a:rPr>
              <a:t>专业技术能力不精、就业通用能力不懂</a:t>
            </a:r>
            <a:endParaRPr lang="en-US" altLang="zh-CN" sz="1600" dirty="0" smtClean="0">
              <a:solidFill>
                <a:srgbClr val="000000"/>
              </a:solidFill>
              <a:cs typeface="Arial" charset="0"/>
            </a:endParaRPr>
          </a:p>
          <a:p>
            <a:r>
              <a:rPr lang="zh-CN" altLang="en-US" sz="1600" dirty="0" smtClean="0">
                <a:solidFill>
                  <a:srgbClr val="000000"/>
                </a:solidFill>
                <a:cs typeface="Arial" charset="0"/>
              </a:rPr>
              <a:t>职业基本能力不够（沟通、团队、创新、学习、自律）</a:t>
            </a:r>
            <a:endParaRPr lang="en-US" altLang="zh-CN" sz="16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为什么就业这么难？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/>
            </a:r>
            <a:b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847466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dministrator\Desktop\1-1312051541511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84" y="1265236"/>
            <a:ext cx="6039893" cy="394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Administrator\Desktop\5f25fe24x8fdbee5f51c6&amp;69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945" y="3923531"/>
            <a:ext cx="2592288" cy="206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爆炸形 1 1"/>
          <p:cNvSpPr/>
          <p:nvPr/>
        </p:nvSpPr>
        <p:spPr>
          <a:xfrm>
            <a:off x="7619252" y="2055123"/>
            <a:ext cx="2635824" cy="1184832"/>
          </a:xfrm>
          <a:prstGeom prst="irregularSeal1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tx1"/>
                </a:solidFill>
              </a:rPr>
              <a:t>0</a:t>
            </a:r>
            <a:r>
              <a:rPr lang="zh-CN" altLang="en-US" b="1" dirty="0" smtClean="0">
                <a:solidFill>
                  <a:schemeClr val="tx1"/>
                </a:solidFill>
              </a:rPr>
              <a:t>基础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" name="椭圆形标注 2"/>
          <p:cNvSpPr/>
          <p:nvPr/>
        </p:nvSpPr>
        <p:spPr>
          <a:xfrm>
            <a:off x="909881" y="1408851"/>
            <a:ext cx="2204508" cy="933504"/>
          </a:xfrm>
          <a:prstGeom prst="wedgeEllipseCallout">
            <a:avLst>
              <a:gd name="adj1" fmla="val 47893"/>
              <a:gd name="adj2" fmla="val 61459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看不懂！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自学的尴尬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794966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C:\Users\Administrator\Desktop\5f25fe24x8fdbee5f51c6&amp;69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929" y="3923531"/>
            <a:ext cx="2592288" cy="206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爆炸形 1 1"/>
          <p:cNvSpPr/>
          <p:nvPr/>
        </p:nvSpPr>
        <p:spPr>
          <a:xfrm>
            <a:off x="8002645" y="2055123"/>
            <a:ext cx="2635824" cy="1184832"/>
          </a:xfrm>
          <a:prstGeom prst="irregularSeal1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自学</a:t>
            </a:r>
          </a:p>
        </p:txBody>
      </p:sp>
      <p:pic>
        <p:nvPicPr>
          <p:cNvPr id="11266" name="Picture 2" descr="C:\Users\Administrator\Desktop\58af236d55fbb2fbd2c4ea9f4f4a20a44723dc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84" y="1552468"/>
            <a:ext cx="6183909" cy="364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椭圆形标注 3"/>
          <p:cNvSpPr/>
          <p:nvPr/>
        </p:nvSpPr>
        <p:spPr>
          <a:xfrm>
            <a:off x="1484970" y="2270547"/>
            <a:ext cx="1217136" cy="610946"/>
          </a:xfrm>
          <a:prstGeom prst="wedgeEllipseCallout">
            <a:avLst>
              <a:gd name="adj1" fmla="val 55286"/>
              <a:gd name="adj2" fmla="val 71411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dk1"/>
                </a:solidFill>
              </a:rPr>
              <a:t>好困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自学的尴尬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97743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C:\Users\Administrator\Desktop\5f25fe24x8fdbee5f51c6&amp;69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969" y="3923531"/>
            <a:ext cx="2664296" cy="206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爆炸形 1 1"/>
          <p:cNvSpPr/>
          <p:nvPr/>
        </p:nvSpPr>
        <p:spPr>
          <a:xfrm>
            <a:off x="8002645" y="2055123"/>
            <a:ext cx="2635824" cy="1184832"/>
          </a:xfrm>
          <a:prstGeom prst="irregularSeal1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教材</a:t>
            </a:r>
          </a:p>
        </p:txBody>
      </p:sp>
      <p:pic>
        <p:nvPicPr>
          <p:cNvPr id="12290" name="Picture 2" descr="C:\Users\Administrator\Desktop\rdn_4e017f6c78f5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249" y="1043211"/>
            <a:ext cx="5460209" cy="502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椭圆形标注 2"/>
          <p:cNvSpPr/>
          <p:nvPr/>
        </p:nvSpPr>
        <p:spPr>
          <a:xfrm>
            <a:off x="143099" y="2084651"/>
            <a:ext cx="1916963" cy="832168"/>
          </a:xfrm>
          <a:prstGeom prst="wedgeEllipseCallout">
            <a:avLst>
              <a:gd name="adj1" fmla="val 56707"/>
              <a:gd name="adj2" fmla="val 61006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看的好晕！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自学的尴尬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888981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文本框 6"/>
          <p:cNvSpPr>
            <a:spLocks noChangeArrowheads="1"/>
          </p:cNvSpPr>
          <p:nvPr/>
        </p:nvSpPr>
        <p:spPr bwMode="auto">
          <a:xfrm>
            <a:off x="2340281" y="323775"/>
            <a:ext cx="2753084" cy="641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zh-CN" altLang="en-US" sz="3600" b="1">
                <a:solidFill>
                  <a:srgbClr val="000000"/>
                </a:solidFill>
                <a:latin typeface="造字工房悦黑体验版常规体" charset="0"/>
                <a:ea typeface="黑体" charset="0"/>
                <a:cs typeface="黑体" charset="0"/>
                <a:sym typeface="造字工房悦黑体验版常规体" charset="0"/>
              </a:rPr>
              <a:t>目录</a:t>
            </a:r>
            <a:endParaRPr lang="zh-CN" altLang="en-US" sz="3600">
              <a:ea typeface="黑体" charset="0"/>
              <a:cs typeface="黑体" charset="0"/>
            </a:endParaRPr>
          </a:p>
        </p:txBody>
      </p:sp>
      <p:pic>
        <p:nvPicPr>
          <p:cNvPr id="4099" name="图片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476032"/>
            <a:ext cx="5920560" cy="425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矩形 16"/>
          <p:cNvSpPr>
            <a:spLocks noChangeArrowheads="1"/>
          </p:cNvSpPr>
          <p:nvPr/>
        </p:nvSpPr>
        <p:spPr bwMode="auto">
          <a:xfrm>
            <a:off x="6011060" y="1490317"/>
            <a:ext cx="5979277" cy="792000"/>
          </a:xfrm>
          <a:prstGeom prst="rect">
            <a:avLst/>
          </a:prstGeom>
          <a:solidFill>
            <a:srgbClr val="00C057">
              <a:alpha val="42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0" tIns="46990" rIns="90170" bIns="46990" anchor="ctr"/>
          <a:lstStyle/>
          <a:p>
            <a:pPr algn="ctr" eaLnBrk="0" hangingPunct="0"/>
            <a:endParaRPr lang="zh-CN" altLang="en-US" dirty="0">
              <a:solidFill>
                <a:srgbClr val="FFFFFF"/>
              </a:solidFill>
              <a:ea typeface="造字工房悦黑体验版常规体" charset="0"/>
              <a:cs typeface="造字工房悦黑体验版常规体" charset="0"/>
            </a:endParaRPr>
          </a:p>
        </p:txBody>
      </p:sp>
      <p:sp>
        <p:nvSpPr>
          <p:cNvPr id="4101" name="矩形 17"/>
          <p:cNvSpPr>
            <a:spLocks noChangeArrowheads="1"/>
          </p:cNvSpPr>
          <p:nvPr/>
        </p:nvSpPr>
        <p:spPr bwMode="auto">
          <a:xfrm>
            <a:off x="6014235" y="2339432"/>
            <a:ext cx="5995182" cy="791979"/>
          </a:xfrm>
          <a:prstGeom prst="rect">
            <a:avLst/>
          </a:prstGeom>
          <a:solidFill>
            <a:srgbClr val="00C057">
              <a:alpha val="42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0" tIns="46990" rIns="90170" bIns="46990" anchor="ctr"/>
          <a:lstStyle/>
          <a:p>
            <a:pPr algn="ctr" eaLnBrk="0" hangingPunct="0"/>
            <a:endParaRPr lang="zh-CN" altLang="en-US">
              <a:solidFill>
                <a:srgbClr val="FFFFFF"/>
              </a:solidFill>
              <a:ea typeface="造字工房悦黑体验版常规体" charset="0"/>
              <a:cs typeface="造字工房悦黑体验版常规体" charset="0"/>
              <a:sym typeface="Arial" charset="0"/>
            </a:endParaRPr>
          </a:p>
        </p:txBody>
      </p:sp>
      <p:sp>
        <p:nvSpPr>
          <p:cNvPr id="4102" name="矩形 8"/>
          <p:cNvSpPr>
            <a:spLocks noChangeArrowheads="1"/>
          </p:cNvSpPr>
          <p:nvPr/>
        </p:nvSpPr>
        <p:spPr bwMode="auto">
          <a:xfrm>
            <a:off x="5995182" y="3209180"/>
            <a:ext cx="5995182" cy="791979"/>
          </a:xfrm>
          <a:prstGeom prst="rect">
            <a:avLst/>
          </a:prstGeom>
          <a:solidFill>
            <a:srgbClr val="00C057">
              <a:alpha val="42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0" tIns="46990" rIns="90170" bIns="46990" anchor="ctr"/>
          <a:lstStyle/>
          <a:p>
            <a:pPr algn="ctr" eaLnBrk="0" hangingPunct="0"/>
            <a:endParaRPr lang="zh-CN" altLang="en-US" dirty="0">
              <a:solidFill>
                <a:srgbClr val="FFFFFF"/>
              </a:solidFill>
              <a:ea typeface="造字工房悦黑体验版常规体" charset="0"/>
              <a:cs typeface="造字工房悦黑体验版常规体" charset="0"/>
              <a:sym typeface="Arial" charset="0"/>
            </a:endParaRPr>
          </a:p>
        </p:txBody>
      </p:sp>
      <p:sp>
        <p:nvSpPr>
          <p:cNvPr id="4103" name="矩形 9"/>
          <p:cNvSpPr>
            <a:spLocks noChangeArrowheads="1"/>
          </p:cNvSpPr>
          <p:nvPr/>
        </p:nvSpPr>
        <p:spPr bwMode="auto">
          <a:xfrm>
            <a:off x="6001533" y="4077341"/>
            <a:ext cx="5988831" cy="791978"/>
          </a:xfrm>
          <a:prstGeom prst="rect">
            <a:avLst/>
          </a:prstGeom>
          <a:solidFill>
            <a:srgbClr val="00C057">
              <a:alpha val="42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0" tIns="46990" rIns="90170" bIns="46990" anchor="ctr"/>
          <a:lstStyle/>
          <a:p>
            <a:pPr algn="ctr" eaLnBrk="0" hangingPunct="0"/>
            <a:endParaRPr lang="zh-CN" altLang="en-US">
              <a:solidFill>
                <a:srgbClr val="FFFFFF"/>
              </a:solidFill>
              <a:ea typeface="造字工房悦黑体验版常规体" charset="0"/>
              <a:cs typeface="造字工房悦黑体验版常规体" charset="0"/>
              <a:sym typeface="Arial" charset="0"/>
            </a:endParaRPr>
          </a:p>
        </p:txBody>
      </p:sp>
      <p:sp>
        <p:nvSpPr>
          <p:cNvPr id="4104" name="矩形 10"/>
          <p:cNvSpPr>
            <a:spLocks noChangeArrowheads="1"/>
          </p:cNvSpPr>
          <p:nvPr/>
        </p:nvSpPr>
        <p:spPr bwMode="auto">
          <a:xfrm>
            <a:off x="6805761" y="4933340"/>
            <a:ext cx="5184603" cy="790391"/>
          </a:xfrm>
          <a:prstGeom prst="rect">
            <a:avLst/>
          </a:prstGeom>
          <a:solidFill>
            <a:srgbClr val="00C057">
              <a:alpha val="42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0" tIns="46990" rIns="90170" bIns="46990" anchor="ctr"/>
          <a:lstStyle/>
          <a:p>
            <a:pPr eaLnBrk="0" hangingPunct="0"/>
            <a:r>
              <a:rPr lang="zh-CN" altLang="en-US" sz="3200" b="1" dirty="0" smtClean="0">
                <a:solidFill>
                  <a:schemeClr val="accent2"/>
                </a:solidFill>
                <a:latin typeface="造字工房悦黑体验版常规体" charset="0"/>
                <a:ea typeface="黑体" charset="0"/>
                <a:cs typeface="黑体" charset="0"/>
              </a:rPr>
              <a:t>鹏途集团教育介绍</a:t>
            </a:r>
            <a:endParaRPr lang="en-US" altLang="zh-CN" sz="3200" b="1" dirty="0">
              <a:solidFill>
                <a:schemeClr val="accent2"/>
              </a:solidFill>
              <a:latin typeface="造字工房悦黑体验版常规体" charset="0"/>
              <a:ea typeface="黑体" charset="0"/>
              <a:cs typeface="黑体" charset="0"/>
            </a:endParaRPr>
          </a:p>
        </p:txBody>
      </p:sp>
      <p:sp>
        <p:nvSpPr>
          <p:cNvPr id="4105" name="矩形 1"/>
          <p:cNvSpPr>
            <a:spLocks noChangeArrowheads="1"/>
          </p:cNvSpPr>
          <p:nvPr/>
        </p:nvSpPr>
        <p:spPr bwMode="auto">
          <a:xfrm>
            <a:off x="5942788" y="1490317"/>
            <a:ext cx="870064" cy="791978"/>
          </a:xfrm>
          <a:prstGeom prst="rect">
            <a:avLst/>
          </a:prstGeom>
          <a:solidFill>
            <a:srgbClr val="00C0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0" tIns="46990" rIns="90170" bIns="46990" anchor="ctr"/>
          <a:lstStyle/>
          <a:p>
            <a:pPr algn="ctr" eaLnBrk="0" hangingPunct="0"/>
            <a:endParaRPr lang="zh-CN" altLang="en-US">
              <a:solidFill>
                <a:srgbClr val="FFFFFF"/>
              </a:solidFill>
              <a:ea typeface="造字工房悦黑体验版常规体" charset="0"/>
              <a:cs typeface="造字工房悦黑体验版常规体" charset="0"/>
            </a:endParaRPr>
          </a:p>
        </p:txBody>
      </p:sp>
      <p:sp>
        <p:nvSpPr>
          <p:cNvPr id="4106" name="矩形 12"/>
          <p:cNvSpPr>
            <a:spLocks noChangeArrowheads="1"/>
          </p:cNvSpPr>
          <p:nvPr/>
        </p:nvSpPr>
        <p:spPr bwMode="auto">
          <a:xfrm>
            <a:off x="5941200" y="2339432"/>
            <a:ext cx="870064" cy="791979"/>
          </a:xfrm>
          <a:prstGeom prst="rect">
            <a:avLst/>
          </a:prstGeom>
          <a:solidFill>
            <a:srgbClr val="00C0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0" tIns="46990" rIns="90170" bIns="46990" anchor="ctr"/>
          <a:lstStyle/>
          <a:p>
            <a:pPr algn="ctr" eaLnBrk="0" hangingPunct="0"/>
            <a:endParaRPr lang="zh-CN" altLang="en-US">
              <a:solidFill>
                <a:srgbClr val="FFFFFF"/>
              </a:solidFill>
              <a:ea typeface="造字工房悦黑体验版常规体" charset="0"/>
              <a:cs typeface="造字工房悦黑体验版常规体" charset="0"/>
            </a:endParaRPr>
          </a:p>
        </p:txBody>
      </p:sp>
      <p:sp>
        <p:nvSpPr>
          <p:cNvPr id="4107" name="矩形 13"/>
          <p:cNvSpPr>
            <a:spLocks noChangeArrowheads="1"/>
          </p:cNvSpPr>
          <p:nvPr/>
        </p:nvSpPr>
        <p:spPr bwMode="auto">
          <a:xfrm>
            <a:off x="5942788" y="3209180"/>
            <a:ext cx="863713" cy="791979"/>
          </a:xfrm>
          <a:prstGeom prst="rect">
            <a:avLst/>
          </a:prstGeom>
          <a:solidFill>
            <a:srgbClr val="00C0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0" tIns="46990" rIns="90170" bIns="46990" anchor="ctr"/>
          <a:lstStyle/>
          <a:p>
            <a:pPr algn="ctr" eaLnBrk="0" hangingPunct="0"/>
            <a:endParaRPr lang="zh-CN" altLang="en-US">
              <a:solidFill>
                <a:srgbClr val="FFFFFF"/>
              </a:solidFill>
              <a:ea typeface="造字工房悦黑体验版常规体" charset="0"/>
              <a:cs typeface="造字工房悦黑体验版常规体" charset="0"/>
            </a:endParaRPr>
          </a:p>
        </p:txBody>
      </p:sp>
      <p:sp>
        <p:nvSpPr>
          <p:cNvPr id="4108" name="矩形 14"/>
          <p:cNvSpPr>
            <a:spLocks noChangeArrowheads="1"/>
          </p:cNvSpPr>
          <p:nvPr/>
        </p:nvSpPr>
        <p:spPr bwMode="auto">
          <a:xfrm>
            <a:off x="5942788" y="4078929"/>
            <a:ext cx="863713" cy="790391"/>
          </a:xfrm>
          <a:prstGeom prst="rect">
            <a:avLst/>
          </a:prstGeom>
          <a:solidFill>
            <a:srgbClr val="00C0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0" tIns="46990" rIns="90170" bIns="46990" anchor="ctr"/>
          <a:lstStyle/>
          <a:p>
            <a:pPr algn="ctr" eaLnBrk="0" hangingPunct="0"/>
            <a:endParaRPr lang="zh-CN" altLang="en-US">
              <a:solidFill>
                <a:srgbClr val="FFFFFF"/>
              </a:solidFill>
              <a:ea typeface="造字工房悦黑体验版常规体" charset="0"/>
              <a:cs typeface="造字工房悦黑体验版常规体" charset="0"/>
            </a:endParaRPr>
          </a:p>
        </p:txBody>
      </p:sp>
      <p:sp>
        <p:nvSpPr>
          <p:cNvPr id="4109" name="矩形 18"/>
          <p:cNvSpPr>
            <a:spLocks noChangeArrowheads="1"/>
          </p:cNvSpPr>
          <p:nvPr/>
        </p:nvSpPr>
        <p:spPr bwMode="auto">
          <a:xfrm>
            <a:off x="5942788" y="4932805"/>
            <a:ext cx="863713" cy="804676"/>
          </a:xfrm>
          <a:prstGeom prst="rect">
            <a:avLst/>
          </a:prstGeom>
          <a:solidFill>
            <a:srgbClr val="00C0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0" tIns="46990" rIns="90170" bIns="46990" anchor="ctr"/>
          <a:lstStyle/>
          <a:p>
            <a:pPr algn="ctr" eaLnBrk="0" hangingPunct="0"/>
            <a:endParaRPr lang="zh-CN" altLang="en-US" dirty="0">
              <a:solidFill>
                <a:srgbClr val="FFFFFF"/>
              </a:solidFill>
              <a:ea typeface="造字工房悦黑体验版常规体" charset="0"/>
              <a:cs typeface="造字工房悦黑体验版常规体" charset="0"/>
            </a:endParaRPr>
          </a:p>
        </p:txBody>
      </p:sp>
      <p:sp>
        <p:nvSpPr>
          <p:cNvPr id="4110" name="文本框 21"/>
          <p:cNvSpPr>
            <a:spLocks noChangeArrowheads="1"/>
          </p:cNvSpPr>
          <p:nvPr/>
        </p:nvSpPr>
        <p:spPr bwMode="auto">
          <a:xfrm>
            <a:off x="6877769" y="1669663"/>
            <a:ext cx="5040560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zh-CN" sz="3200" b="1" dirty="0" err="1">
                <a:solidFill>
                  <a:schemeClr val="accent2"/>
                </a:solidFill>
                <a:latin typeface="造字工房悦黑体验版常规体" charset="0"/>
                <a:ea typeface="黑体" charset="0"/>
                <a:cs typeface="黑体" charset="0"/>
                <a:sym typeface="Arial" charset="0"/>
              </a:rPr>
              <a:t>iOS</a:t>
            </a:r>
            <a:r>
              <a:rPr lang="zh-CN" altLang="en-US" sz="3200" b="1" dirty="0" smtClean="0">
                <a:solidFill>
                  <a:schemeClr val="accent2"/>
                </a:solidFill>
                <a:latin typeface="造字工房悦黑体验版常规体" charset="0"/>
                <a:ea typeface="黑体" charset="0"/>
                <a:cs typeface="黑体" charset="0"/>
                <a:sym typeface="Arial" charset="0"/>
              </a:rPr>
              <a:t>系统及开发介绍</a:t>
            </a:r>
            <a:endParaRPr lang="zh-CN" altLang="en-US" sz="3200" b="1" dirty="0">
              <a:solidFill>
                <a:schemeClr val="accent2"/>
              </a:solidFill>
              <a:latin typeface="造字工房悦黑体验版常规体" charset="0"/>
              <a:ea typeface="黑体" charset="0"/>
              <a:cs typeface="黑体" charset="0"/>
              <a:sym typeface="Arial" charset="0"/>
            </a:endParaRPr>
          </a:p>
        </p:txBody>
      </p:sp>
      <p:sp>
        <p:nvSpPr>
          <p:cNvPr id="4111" name="文本框 22"/>
          <p:cNvSpPr>
            <a:spLocks noChangeArrowheads="1"/>
          </p:cNvSpPr>
          <p:nvPr/>
        </p:nvSpPr>
        <p:spPr bwMode="auto">
          <a:xfrm>
            <a:off x="6877769" y="2526713"/>
            <a:ext cx="5112568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3200" b="1" dirty="0">
                <a:solidFill>
                  <a:schemeClr val="accent2"/>
                </a:solidFill>
                <a:latin typeface="造字工房悦黑体验版常规体" charset="0"/>
                <a:ea typeface="黑体" charset="0"/>
                <a:cs typeface="黑体" charset="0"/>
              </a:rPr>
              <a:t>当前就业形势</a:t>
            </a:r>
            <a:r>
              <a:rPr lang="zh-CN" altLang="en-US" sz="3200" b="1" dirty="0" smtClean="0">
                <a:solidFill>
                  <a:schemeClr val="accent2"/>
                </a:solidFill>
                <a:latin typeface="造字工房悦黑体验版常规体" charset="0"/>
                <a:ea typeface="黑体" charset="0"/>
                <a:cs typeface="黑体" charset="0"/>
              </a:rPr>
              <a:t>分析</a:t>
            </a:r>
          </a:p>
        </p:txBody>
      </p:sp>
      <p:sp>
        <p:nvSpPr>
          <p:cNvPr id="4112" name="文本框 23"/>
          <p:cNvSpPr>
            <a:spLocks noChangeArrowheads="1"/>
          </p:cNvSpPr>
          <p:nvPr/>
        </p:nvSpPr>
        <p:spPr bwMode="auto">
          <a:xfrm>
            <a:off x="6893823" y="3390113"/>
            <a:ext cx="5096514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3200" b="1" dirty="0" smtClean="0">
                <a:solidFill>
                  <a:schemeClr val="accent2"/>
                </a:solidFill>
                <a:latin typeface="造字工房悦黑体验版常规体" charset="0"/>
                <a:ea typeface="黑体" charset="0"/>
                <a:cs typeface="黑体" charset="0"/>
              </a:rPr>
              <a:t>移动互联网概况与发展趋势</a:t>
            </a:r>
            <a:endParaRPr lang="en-US" altLang="zh-CN" sz="3200" b="1" dirty="0">
              <a:solidFill>
                <a:schemeClr val="accent2"/>
              </a:solidFill>
              <a:latin typeface="造字工房悦黑体验版常规体" charset="0"/>
              <a:ea typeface="黑体" charset="0"/>
              <a:cs typeface="黑体" charset="0"/>
            </a:endParaRPr>
          </a:p>
        </p:txBody>
      </p:sp>
      <p:sp>
        <p:nvSpPr>
          <p:cNvPr id="4113" name="文本框 24"/>
          <p:cNvSpPr>
            <a:spLocks noChangeArrowheads="1"/>
          </p:cNvSpPr>
          <p:nvPr/>
        </p:nvSpPr>
        <p:spPr bwMode="auto">
          <a:xfrm>
            <a:off x="6893823" y="4263035"/>
            <a:ext cx="4952498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zh-CN" sz="3200" b="1" dirty="0" err="1">
                <a:solidFill>
                  <a:schemeClr val="accent2"/>
                </a:solidFill>
                <a:latin typeface="造字工房悦黑体验版常规体" charset="0"/>
                <a:ea typeface="黑体" charset="0"/>
                <a:cs typeface="黑体" charset="0"/>
              </a:rPr>
              <a:t>iOS</a:t>
            </a:r>
            <a:r>
              <a:rPr lang="zh-CN" altLang="en-US" sz="3200" b="1" dirty="0">
                <a:solidFill>
                  <a:schemeClr val="accent2"/>
                </a:solidFill>
                <a:latin typeface="造字工房悦黑体验版常规体" charset="0"/>
                <a:ea typeface="黑体" charset="0"/>
                <a:cs typeface="黑体" charset="0"/>
              </a:rPr>
              <a:t>开发就业方向与</a:t>
            </a:r>
            <a:r>
              <a:rPr lang="zh-CN" altLang="en-US" sz="3200" b="1" dirty="0" smtClean="0">
                <a:solidFill>
                  <a:schemeClr val="accent2"/>
                </a:solidFill>
                <a:latin typeface="造字工房悦黑体验版常规体" charset="0"/>
                <a:ea typeface="黑体" charset="0"/>
                <a:cs typeface="黑体" charset="0"/>
              </a:rPr>
              <a:t>前景</a:t>
            </a:r>
            <a:endParaRPr lang="en-US" altLang="zh-CN" sz="3200" b="1" dirty="0">
              <a:solidFill>
                <a:schemeClr val="accent2"/>
              </a:solidFill>
              <a:latin typeface="造字工房悦黑体验版常规体" charset="0"/>
              <a:ea typeface="黑体" charset="0"/>
              <a:cs typeface="黑体" charset="0"/>
            </a:endParaRPr>
          </a:p>
        </p:txBody>
      </p:sp>
      <p:grpSp>
        <p:nvGrpSpPr>
          <p:cNvPr id="4114" name="组合 16"/>
          <p:cNvGrpSpPr>
            <a:grpSpLocks/>
          </p:cNvGrpSpPr>
          <p:nvPr/>
        </p:nvGrpSpPr>
        <p:grpSpPr bwMode="auto">
          <a:xfrm rot="5557706">
            <a:off x="6058035" y="1490987"/>
            <a:ext cx="760236" cy="679539"/>
            <a:chOff x="0" y="0"/>
            <a:chExt cx="1537141" cy="1074063"/>
          </a:xfrm>
        </p:grpSpPr>
        <p:grpSp>
          <p:nvGrpSpPr>
            <p:cNvPr id="4115" name="组合 17"/>
            <p:cNvGrpSpPr>
              <a:grpSpLocks/>
            </p:cNvGrpSpPr>
            <p:nvPr/>
          </p:nvGrpSpPr>
          <p:grpSpPr bwMode="auto">
            <a:xfrm>
              <a:off x="0" y="70053"/>
              <a:ext cx="1537141" cy="995253"/>
              <a:chOff x="0" y="0"/>
              <a:chExt cx="1537141" cy="995253"/>
            </a:xfrm>
          </p:grpSpPr>
          <p:grpSp>
            <p:nvGrpSpPr>
              <p:cNvPr id="4116" name="组合 19"/>
              <p:cNvGrpSpPr>
                <a:grpSpLocks/>
              </p:cNvGrpSpPr>
              <p:nvPr/>
            </p:nvGrpSpPr>
            <p:grpSpPr bwMode="auto">
              <a:xfrm>
                <a:off x="0" y="0"/>
                <a:ext cx="1537141" cy="995253"/>
                <a:chOff x="0" y="0"/>
                <a:chExt cx="1000818" cy="648000"/>
              </a:xfrm>
            </p:grpSpPr>
            <p:sp>
              <p:nvSpPr>
                <p:cNvPr id="4117" name="等腰三角形 24"/>
                <p:cNvSpPr>
                  <a:spLocks noChangeArrowheads="1"/>
                </p:cNvSpPr>
                <p:nvPr/>
              </p:nvSpPr>
              <p:spPr bwMode="auto">
                <a:xfrm rot="5224850">
                  <a:off x="437418" y="33787"/>
                  <a:ext cx="586800" cy="540000"/>
                </a:xfrm>
                <a:prstGeom prst="triangle">
                  <a:avLst>
                    <a:gd name="adj" fmla="val 49056"/>
                  </a:avLst>
                </a:prstGeom>
                <a:solidFill>
                  <a:schemeClr val="bg1"/>
                </a:solidFill>
                <a:ln w="69850" cmpd="sng">
                  <a:solidFill>
                    <a:srgbClr val="395E8A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 eaLnBrk="0" hangingPunct="0"/>
                  <a:endParaRPr lang="zh-CN" altLang="en-US">
                    <a:solidFill>
                      <a:srgbClr val="FFFFFF"/>
                    </a:solidFill>
                    <a:latin typeface="宋体" charset="0"/>
                    <a:sym typeface="宋体" charset="0"/>
                  </a:endParaRPr>
                </a:p>
              </p:txBody>
            </p:sp>
          </p:grpSp>
          <p:grpSp>
            <p:nvGrpSpPr>
              <p:cNvPr id="4118" name="组合 20"/>
              <p:cNvGrpSpPr>
                <a:grpSpLocks/>
              </p:cNvGrpSpPr>
              <p:nvPr/>
            </p:nvGrpSpPr>
            <p:grpSpPr bwMode="auto">
              <a:xfrm>
                <a:off x="33730" y="39862"/>
                <a:ext cx="1440160" cy="923291"/>
                <a:chOff x="0" y="0"/>
                <a:chExt cx="1000818" cy="648000"/>
              </a:xfrm>
            </p:grpSpPr>
            <p:sp>
              <p:nvSpPr>
                <p:cNvPr id="4119" name="等腰三角形 22"/>
                <p:cNvSpPr>
                  <a:spLocks noChangeArrowheads="1"/>
                </p:cNvSpPr>
                <p:nvPr/>
              </p:nvSpPr>
              <p:spPr bwMode="auto">
                <a:xfrm rot="5224850">
                  <a:off x="437418" y="33787"/>
                  <a:ext cx="586800" cy="540000"/>
                </a:xfrm>
                <a:prstGeom prst="triangle">
                  <a:avLst>
                    <a:gd name="adj" fmla="val 49056"/>
                  </a:avLst>
                </a:prstGeom>
                <a:solidFill>
                  <a:srgbClr val="98A9A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0" hangingPunct="0"/>
                  <a:endParaRPr lang="zh-CN" altLang="en-US">
                    <a:solidFill>
                      <a:srgbClr val="FFFFFF"/>
                    </a:solidFill>
                    <a:latin typeface="宋体" charset="0"/>
                    <a:sym typeface="宋体" charset="0"/>
                  </a:endParaRPr>
                </a:p>
              </p:txBody>
            </p:sp>
          </p:grpSp>
        </p:grpSp>
        <p:sp>
          <p:nvSpPr>
            <p:cNvPr id="4120" name="TextBox 18"/>
            <p:cNvSpPr>
              <a:spLocks noChangeArrowheads="1"/>
            </p:cNvSpPr>
            <p:nvPr/>
          </p:nvSpPr>
          <p:spPr bwMode="auto">
            <a:xfrm rot="16042293">
              <a:off x="-56597" y="70305"/>
              <a:ext cx="1074063" cy="933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400" dirty="0">
                  <a:solidFill>
                    <a:schemeClr val="bg1"/>
                  </a:solidFill>
                  <a:latin typeface="Algerian" charset="0"/>
                  <a:ea typeface="方正姚体" charset="0"/>
                  <a:cs typeface="方正姚体" charset="0"/>
                  <a:sym typeface="Algerian" charset="0"/>
                </a:rPr>
                <a:t>01</a:t>
              </a:r>
            </a:p>
          </p:txBody>
        </p:sp>
      </p:grpSp>
      <p:grpSp>
        <p:nvGrpSpPr>
          <p:cNvPr id="4121" name="组合 16"/>
          <p:cNvGrpSpPr>
            <a:grpSpLocks/>
          </p:cNvGrpSpPr>
          <p:nvPr/>
        </p:nvGrpSpPr>
        <p:grpSpPr bwMode="auto">
          <a:xfrm rot="5557706">
            <a:off x="6044541" y="2380574"/>
            <a:ext cx="761823" cy="679539"/>
            <a:chOff x="0" y="-1"/>
            <a:chExt cx="1537141" cy="1074063"/>
          </a:xfrm>
        </p:grpSpPr>
        <p:grpSp>
          <p:nvGrpSpPr>
            <p:cNvPr id="4122" name="组合 17"/>
            <p:cNvGrpSpPr>
              <a:grpSpLocks/>
            </p:cNvGrpSpPr>
            <p:nvPr/>
          </p:nvGrpSpPr>
          <p:grpSpPr bwMode="auto">
            <a:xfrm>
              <a:off x="0" y="70053"/>
              <a:ext cx="1537141" cy="995253"/>
              <a:chOff x="0" y="0"/>
              <a:chExt cx="1537141" cy="995253"/>
            </a:xfrm>
          </p:grpSpPr>
          <p:grpSp>
            <p:nvGrpSpPr>
              <p:cNvPr id="4123" name="组合 19"/>
              <p:cNvGrpSpPr>
                <a:grpSpLocks/>
              </p:cNvGrpSpPr>
              <p:nvPr/>
            </p:nvGrpSpPr>
            <p:grpSpPr bwMode="auto">
              <a:xfrm>
                <a:off x="0" y="0"/>
                <a:ext cx="1537141" cy="995253"/>
                <a:chOff x="0" y="0"/>
                <a:chExt cx="1000818" cy="648000"/>
              </a:xfrm>
            </p:grpSpPr>
            <p:sp>
              <p:nvSpPr>
                <p:cNvPr id="4124" name="等腰三角形 24"/>
                <p:cNvSpPr>
                  <a:spLocks noChangeArrowheads="1"/>
                </p:cNvSpPr>
                <p:nvPr/>
              </p:nvSpPr>
              <p:spPr bwMode="auto">
                <a:xfrm rot="5224850">
                  <a:off x="437418" y="33787"/>
                  <a:ext cx="586800" cy="540000"/>
                </a:xfrm>
                <a:prstGeom prst="triangle">
                  <a:avLst>
                    <a:gd name="adj" fmla="val 49056"/>
                  </a:avLst>
                </a:prstGeom>
                <a:solidFill>
                  <a:schemeClr val="bg1"/>
                </a:solidFill>
                <a:ln w="69850" cmpd="sng">
                  <a:solidFill>
                    <a:srgbClr val="395E8A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 eaLnBrk="0" hangingPunct="0"/>
                  <a:endParaRPr lang="zh-CN" altLang="en-US">
                    <a:solidFill>
                      <a:srgbClr val="FFFFFF"/>
                    </a:solidFill>
                    <a:latin typeface="宋体" charset="0"/>
                    <a:sym typeface="宋体" charset="0"/>
                  </a:endParaRPr>
                </a:p>
              </p:txBody>
            </p:sp>
          </p:grpSp>
          <p:grpSp>
            <p:nvGrpSpPr>
              <p:cNvPr id="4125" name="组合 20"/>
              <p:cNvGrpSpPr>
                <a:grpSpLocks/>
              </p:cNvGrpSpPr>
              <p:nvPr/>
            </p:nvGrpSpPr>
            <p:grpSpPr bwMode="auto">
              <a:xfrm>
                <a:off x="33730" y="39862"/>
                <a:ext cx="1440160" cy="923291"/>
                <a:chOff x="0" y="0"/>
                <a:chExt cx="1000818" cy="648000"/>
              </a:xfrm>
            </p:grpSpPr>
            <p:sp>
              <p:nvSpPr>
                <p:cNvPr id="4126" name="等腰三角形 22"/>
                <p:cNvSpPr>
                  <a:spLocks noChangeArrowheads="1"/>
                </p:cNvSpPr>
                <p:nvPr/>
              </p:nvSpPr>
              <p:spPr bwMode="auto">
                <a:xfrm rot="5224850">
                  <a:off x="437418" y="33787"/>
                  <a:ext cx="586800" cy="540000"/>
                </a:xfrm>
                <a:prstGeom prst="triangle">
                  <a:avLst>
                    <a:gd name="adj" fmla="val 49056"/>
                  </a:avLst>
                </a:prstGeom>
                <a:solidFill>
                  <a:srgbClr val="98A9A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0" hangingPunct="0"/>
                  <a:endParaRPr lang="zh-CN" altLang="en-US">
                    <a:solidFill>
                      <a:srgbClr val="FFFFFF"/>
                    </a:solidFill>
                    <a:latin typeface="宋体" charset="0"/>
                    <a:sym typeface="宋体" charset="0"/>
                  </a:endParaRPr>
                </a:p>
              </p:txBody>
            </p:sp>
          </p:grpSp>
        </p:grpSp>
        <p:sp>
          <p:nvSpPr>
            <p:cNvPr id="4127" name="TextBox 18"/>
            <p:cNvSpPr>
              <a:spLocks noChangeArrowheads="1"/>
            </p:cNvSpPr>
            <p:nvPr/>
          </p:nvSpPr>
          <p:spPr bwMode="auto">
            <a:xfrm rot="16042293">
              <a:off x="-56599" y="71277"/>
              <a:ext cx="1074063" cy="931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400">
                  <a:solidFill>
                    <a:schemeClr val="bg1"/>
                  </a:solidFill>
                  <a:latin typeface="Algerian" charset="0"/>
                  <a:ea typeface="方正姚体" charset="0"/>
                  <a:cs typeface="方正姚体" charset="0"/>
                  <a:sym typeface="Algerian" charset="0"/>
                </a:rPr>
                <a:t>0</a:t>
              </a:r>
              <a:r>
                <a:rPr lang="zh-CN" altLang="en-US" sz="2400">
                  <a:solidFill>
                    <a:schemeClr val="bg1"/>
                  </a:solidFill>
                  <a:latin typeface="Algerian" charset="0"/>
                  <a:ea typeface="方正姚体" charset="0"/>
                  <a:cs typeface="方正姚体" charset="0"/>
                  <a:sym typeface="Algerian" charset="0"/>
                </a:rPr>
                <a:t>2</a:t>
              </a:r>
              <a:endParaRPr lang="en-US" sz="2400">
                <a:solidFill>
                  <a:schemeClr val="bg1"/>
                </a:solidFill>
                <a:latin typeface="Algerian" charset="0"/>
                <a:ea typeface="方正姚体" charset="0"/>
                <a:cs typeface="方正姚体" charset="0"/>
                <a:sym typeface="Algerian" charset="0"/>
              </a:endParaRPr>
            </a:p>
          </p:txBody>
        </p:sp>
      </p:grpSp>
      <p:grpSp>
        <p:nvGrpSpPr>
          <p:cNvPr id="4128" name="组合 16"/>
          <p:cNvGrpSpPr>
            <a:grpSpLocks/>
          </p:cNvGrpSpPr>
          <p:nvPr/>
        </p:nvGrpSpPr>
        <p:grpSpPr bwMode="auto">
          <a:xfrm rot="5557706">
            <a:off x="6035809" y="3252706"/>
            <a:ext cx="763411" cy="663662"/>
            <a:chOff x="0" y="-1"/>
            <a:chExt cx="1537141" cy="1074063"/>
          </a:xfrm>
        </p:grpSpPr>
        <p:grpSp>
          <p:nvGrpSpPr>
            <p:cNvPr id="4129" name="组合 17"/>
            <p:cNvGrpSpPr>
              <a:grpSpLocks/>
            </p:cNvGrpSpPr>
            <p:nvPr/>
          </p:nvGrpSpPr>
          <p:grpSpPr bwMode="auto">
            <a:xfrm>
              <a:off x="0" y="70053"/>
              <a:ext cx="1537141" cy="995253"/>
              <a:chOff x="0" y="0"/>
              <a:chExt cx="1537141" cy="995253"/>
            </a:xfrm>
          </p:grpSpPr>
          <p:grpSp>
            <p:nvGrpSpPr>
              <p:cNvPr id="4130" name="组合 19"/>
              <p:cNvGrpSpPr>
                <a:grpSpLocks/>
              </p:cNvGrpSpPr>
              <p:nvPr/>
            </p:nvGrpSpPr>
            <p:grpSpPr bwMode="auto">
              <a:xfrm>
                <a:off x="0" y="0"/>
                <a:ext cx="1537141" cy="995253"/>
                <a:chOff x="0" y="0"/>
                <a:chExt cx="1000818" cy="648000"/>
              </a:xfrm>
            </p:grpSpPr>
            <p:sp>
              <p:nvSpPr>
                <p:cNvPr id="4131" name="等腰三角形 24"/>
                <p:cNvSpPr>
                  <a:spLocks noChangeArrowheads="1"/>
                </p:cNvSpPr>
                <p:nvPr/>
              </p:nvSpPr>
              <p:spPr bwMode="auto">
                <a:xfrm rot="5224850">
                  <a:off x="437418" y="33787"/>
                  <a:ext cx="586800" cy="540000"/>
                </a:xfrm>
                <a:prstGeom prst="triangle">
                  <a:avLst>
                    <a:gd name="adj" fmla="val 49056"/>
                  </a:avLst>
                </a:prstGeom>
                <a:solidFill>
                  <a:schemeClr val="bg1"/>
                </a:solidFill>
                <a:ln w="69850" cmpd="sng">
                  <a:solidFill>
                    <a:srgbClr val="395E8A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 eaLnBrk="0" hangingPunct="0"/>
                  <a:endParaRPr lang="zh-CN" altLang="en-US">
                    <a:solidFill>
                      <a:srgbClr val="FFFFFF"/>
                    </a:solidFill>
                    <a:latin typeface="宋体" charset="0"/>
                    <a:sym typeface="宋体" charset="0"/>
                  </a:endParaRPr>
                </a:p>
              </p:txBody>
            </p:sp>
          </p:grpSp>
          <p:grpSp>
            <p:nvGrpSpPr>
              <p:cNvPr id="4132" name="组合 20"/>
              <p:cNvGrpSpPr>
                <a:grpSpLocks/>
              </p:cNvGrpSpPr>
              <p:nvPr/>
            </p:nvGrpSpPr>
            <p:grpSpPr bwMode="auto">
              <a:xfrm>
                <a:off x="33730" y="39862"/>
                <a:ext cx="1440160" cy="923291"/>
                <a:chOff x="0" y="0"/>
                <a:chExt cx="1000818" cy="648000"/>
              </a:xfrm>
            </p:grpSpPr>
            <p:sp>
              <p:nvSpPr>
                <p:cNvPr id="4133" name="等腰三角形 22"/>
                <p:cNvSpPr>
                  <a:spLocks noChangeArrowheads="1"/>
                </p:cNvSpPr>
                <p:nvPr/>
              </p:nvSpPr>
              <p:spPr bwMode="auto">
                <a:xfrm rot="5224850">
                  <a:off x="437418" y="33787"/>
                  <a:ext cx="586800" cy="540000"/>
                </a:xfrm>
                <a:prstGeom prst="triangle">
                  <a:avLst>
                    <a:gd name="adj" fmla="val 49056"/>
                  </a:avLst>
                </a:prstGeom>
                <a:solidFill>
                  <a:srgbClr val="98A9A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0" hangingPunct="0"/>
                  <a:endParaRPr lang="zh-CN" altLang="en-US">
                    <a:solidFill>
                      <a:srgbClr val="FFFFFF"/>
                    </a:solidFill>
                    <a:latin typeface="宋体" charset="0"/>
                    <a:sym typeface="宋体" charset="0"/>
                  </a:endParaRPr>
                </a:p>
              </p:txBody>
            </p:sp>
          </p:grpSp>
        </p:grpSp>
        <p:sp>
          <p:nvSpPr>
            <p:cNvPr id="4134" name="TextBox 18"/>
            <p:cNvSpPr>
              <a:spLocks noChangeArrowheads="1"/>
            </p:cNvSpPr>
            <p:nvPr/>
          </p:nvSpPr>
          <p:spPr bwMode="auto">
            <a:xfrm rot="16042293">
              <a:off x="-56597" y="72246"/>
              <a:ext cx="1074063" cy="929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400">
                  <a:solidFill>
                    <a:schemeClr val="bg1"/>
                  </a:solidFill>
                  <a:latin typeface="Algerian" charset="0"/>
                  <a:ea typeface="方正姚体" charset="0"/>
                  <a:cs typeface="方正姚体" charset="0"/>
                  <a:sym typeface="Algerian" charset="0"/>
                </a:rPr>
                <a:t>0</a:t>
              </a:r>
              <a:r>
                <a:rPr lang="zh-CN" altLang="en-US" sz="2400">
                  <a:solidFill>
                    <a:schemeClr val="bg1"/>
                  </a:solidFill>
                  <a:latin typeface="Algerian" charset="0"/>
                  <a:ea typeface="方正姚体" charset="0"/>
                  <a:cs typeface="方正姚体" charset="0"/>
                  <a:sym typeface="Algerian" charset="0"/>
                </a:rPr>
                <a:t>3</a:t>
              </a:r>
              <a:endParaRPr lang="en-US" sz="2400">
                <a:solidFill>
                  <a:schemeClr val="bg1"/>
                </a:solidFill>
                <a:latin typeface="Algerian" charset="0"/>
                <a:ea typeface="方正姚体" charset="0"/>
                <a:cs typeface="方正姚体" charset="0"/>
                <a:sym typeface="Algerian" charset="0"/>
              </a:endParaRPr>
            </a:p>
          </p:txBody>
        </p:sp>
      </p:grpSp>
      <p:grpSp>
        <p:nvGrpSpPr>
          <p:cNvPr id="4135" name="组合 16"/>
          <p:cNvGrpSpPr>
            <a:grpSpLocks/>
          </p:cNvGrpSpPr>
          <p:nvPr/>
        </p:nvGrpSpPr>
        <p:grpSpPr bwMode="auto">
          <a:xfrm rot="5557706">
            <a:off x="5953262" y="4128792"/>
            <a:ext cx="842766" cy="720819"/>
            <a:chOff x="0" y="0"/>
            <a:chExt cx="1537141" cy="1074063"/>
          </a:xfrm>
        </p:grpSpPr>
        <p:grpSp>
          <p:nvGrpSpPr>
            <p:cNvPr id="4136" name="组合 17"/>
            <p:cNvGrpSpPr>
              <a:grpSpLocks/>
            </p:cNvGrpSpPr>
            <p:nvPr/>
          </p:nvGrpSpPr>
          <p:grpSpPr bwMode="auto">
            <a:xfrm>
              <a:off x="0" y="70053"/>
              <a:ext cx="1537141" cy="995253"/>
              <a:chOff x="0" y="0"/>
              <a:chExt cx="1537141" cy="995253"/>
            </a:xfrm>
          </p:grpSpPr>
          <p:grpSp>
            <p:nvGrpSpPr>
              <p:cNvPr id="4137" name="组合 19"/>
              <p:cNvGrpSpPr>
                <a:grpSpLocks/>
              </p:cNvGrpSpPr>
              <p:nvPr/>
            </p:nvGrpSpPr>
            <p:grpSpPr bwMode="auto">
              <a:xfrm>
                <a:off x="0" y="0"/>
                <a:ext cx="1537141" cy="995253"/>
                <a:chOff x="0" y="0"/>
                <a:chExt cx="1000818" cy="648000"/>
              </a:xfrm>
            </p:grpSpPr>
            <p:sp>
              <p:nvSpPr>
                <p:cNvPr id="4138" name="等腰三角形 24"/>
                <p:cNvSpPr>
                  <a:spLocks noChangeArrowheads="1"/>
                </p:cNvSpPr>
                <p:nvPr/>
              </p:nvSpPr>
              <p:spPr bwMode="auto">
                <a:xfrm rot="5224850">
                  <a:off x="437418" y="33787"/>
                  <a:ext cx="586800" cy="540000"/>
                </a:xfrm>
                <a:prstGeom prst="triangle">
                  <a:avLst>
                    <a:gd name="adj" fmla="val 49056"/>
                  </a:avLst>
                </a:prstGeom>
                <a:solidFill>
                  <a:schemeClr val="bg1"/>
                </a:solidFill>
                <a:ln w="69850" cmpd="sng">
                  <a:solidFill>
                    <a:srgbClr val="395E8A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 eaLnBrk="0" hangingPunct="0"/>
                  <a:endParaRPr lang="zh-CN" altLang="en-US">
                    <a:solidFill>
                      <a:srgbClr val="FFFFFF"/>
                    </a:solidFill>
                    <a:latin typeface="宋体" charset="0"/>
                    <a:sym typeface="宋体" charset="0"/>
                  </a:endParaRPr>
                </a:p>
              </p:txBody>
            </p:sp>
          </p:grpSp>
          <p:grpSp>
            <p:nvGrpSpPr>
              <p:cNvPr id="4139" name="组合 20"/>
              <p:cNvGrpSpPr>
                <a:grpSpLocks/>
              </p:cNvGrpSpPr>
              <p:nvPr/>
            </p:nvGrpSpPr>
            <p:grpSpPr bwMode="auto">
              <a:xfrm>
                <a:off x="33730" y="39862"/>
                <a:ext cx="1440160" cy="923291"/>
                <a:chOff x="0" y="0"/>
                <a:chExt cx="1000818" cy="648000"/>
              </a:xfrm>
            </p:grpSpPr>
            <p:sp>
              <p:nvSpPr>
                <p:cNvPr id="4140" name="等腰三角形 22"/>
                <p:cNvSpPr>
                  <a:spLocks noChangeArrowheads="1"/>
                </p:cNvSpPr>
                <p:nvPr/>
              </p:nvSpPr>
              <p:spPr bwMode="auto">
                <a:xfrm rot="5224850">
                  <a:off x="437418" y="33787"/>
                  <a:ext cx="586800" cy="540000"/>
                </a:xfrm>
                <a:prstGeom prst="triangle">
                  <a:avLst>
                    <a:gd name="adj" fmla="val 49056"/>
                  </a:avLst>
                </a:prstGeom>
                <a:solidFill>
                  <a:srgbClr val="98A9A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0" hangingPunct="0"/>
                  <a:endParaRPr lang="zh-CN" altLang="en-US">
                    <a:solidFill>
                      <a:srgbClr val="FFFFFF"/>
                    </a:solidFill>
                    <a:latin typeface="宋体" charset="0"/>
                    <a:sym typeface="宋体" charset="0"/>
                  </a:endParaRPr>
                </a:p>
              </p:txBody>
            </p:sp>
          </p:grpSp>
        </p:grpSp>
        <p:sp>
          <p:nvSpPr>
            <p:cNvPr id="4141" name="TextBox 18"/>
            <p:cNvSpPr>
              <a:spLocks noChangeArrowheads="1"/>
            </p:cNvSpPr>
            <p:nvPr/>
          </p:nvSpPr>
          <p:spPr bwMode="auto">
            <a:xfrm rot="16042293">
              <a:off x="-56598" y="116011"/>
              <a:ext cx="1074063" cy="842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400">
                  <a:solidFill>
                    <a:schemeClr val="bg1"/>
                  </a:solidFill>
                  <a:latin typeface="Algerian" charset="0"/>
                  <a:ea typeface="方正姚体" charset="0"/>
                  <a:cs typeface="方正姚体" charset="0"/>
                  <a:sym typeface="Algerian" charset="0"/>
                </a:rPr>
                <a:t>0</a:t>
              </a:r>
              <a:r>
                <a:rPr lang="zh-CN" altLang="en-US" sz="2400">
                  <a:solidFill>
                    <a:schemeClr val="bg1"/>
                  </a:solidFill>
                  <a:latin typeface="Algerian" charset="0"/>
                  <a:ea typeface="方正姚体" charset="0"/>
                  <a:cs typeface="方正姚体" charset="0"/>
                  <a:sym typeface="Algerian" charset="0"/>
                </a:rPr>
                <a:t>4</a:t>
              </a:r>
              <a:endParaRPr lang="en-US" sz="2400">
                <a:solidFill>
                  <a:schemeClr val="bg1"/>
                </a:solidFill>
                <a:latin typeface="Algerian" charset="0"/>
                <a:ea typeface="方正姚体" charset="0"/>
                <a:cs typeface="方正姚体" charset="0"/>
                <a:sym typeface="Algerian" charset="0"/>
              </a:endParaRPr>
            </a:p>
          </p:txBody>
        </p:sp>
      </p:grpSp>
      <p:grpSp>
        <p:nvGrpSpPr>
          <p:cNvPr id="4142" name="组合 16"/>
          <p:cNvGrpSpPr>
            <a:grpSpLocks/>
          </p:cNvGrpSpPr>
          <p:nvPr/>
        </p:nvGrpSpPr>
        <p:grpSpPr bwMode="auto">
          <a:xfrm rot="5557706">
            <a:off x="6017553" y="4997755"/>
            <a:ext cx="777694" cy="676363"/>
            <a:chOff x="0" y="-1"/>
            <a:chExt cx="1537141" cy="1074063"/>
          </a:xfrm>
        </p:grpSpPr>
        <p:grpSp>
          <p:nvGrpSpPr>
            <p:cNvPr id="4143" name="组合 17"/>
            <p:cNvGrpSpPr>
              <a:grpSpLocks/>
            </p:cNvGrpSpPr>
            <p:nvPr/>
          </p:nvGrpSpPr>
          <p:grpSpPr bwMode="auto">
            <a:xfrm>
              <a:off x="0" y="70053"/>
              <a:ext cx="1537141" cy="995253"/>
              <a:chOff x="0" y="0"/>
              <a:chExt cx="1537141" cy="995253"/>
            </a:xfrm>
          </p:grpSpPr>
          <p:grpSp>
            <p:nvGrpSpPr>
              <p:cNvPr id="4144" name="组合 19"/>
              <p:cNvGrpSpPr>
                <a:grpSpLocks/>
              </p:cNvGrpSpPr>
              <p:nvPr/>
            </p:nvGrpSpPr>
            <p:grpSpPr bwMode="auto">
              <a:xfrm>
                <a:off x="0" y="0"/>
                <a:ext cx="1537141" cy="995253"/>
                <a:chOff x="0" y="0"/>
                <a:chExt cx="1000818" cy="648000"/>
              </a:xfrm>
            </p:grpSpPr>
            <p:sp>
              <p:nvSpPr>
                <p:cNvPr id="4145" name="等腰三角形 24"/>
                <p:cNvSpPr>
                  <a:spLocks noChangeArrowheads="1"/>
                </p:cNvSpPr>
                <p:nvPr/>
              </p:nvSpPr>
              <p:spPr bwMode="auto">
                <a:xfrm rot="5224850">
                  <a:off x="437418" y="33787"/>
                  <a:ext cx="586800" cy="540000"/>
                </a:xfrm>
                <a:prstGeom prst="triangle">
                  <a:avLst>
                    <a:gd name="adj" fmla="val 49056"/>
                  </a:avLst>
                </a:prstGeom>
                <a:solidFill>
                  <a:schemeClr val="bg1"/>
                </a:solidFill>
                <a:ln w="69850" cmpd="sng">
                  <a:solidFill>
                    <a:srgbClr val="395E8A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 eaLnBrk="0" hangingPunct="0"/>
                  <a:endParaRPr lang="zh-CN" altLang="en-US">
                    <a:solidFill>
                      <a:srgbClr val="FFFFFF"/>
                    </a:solidFill>
                    <a:latin typeface="宋体" charset="0"/>
                    <a:sym typeface="宋体" charset="0"/>
                  </a:endParaRPr>
                </a:p>
              </p:txBody>
            </p:sp>
          </p:grpSp>
          <p:grpSp>
            <p:nvGrpSpPr>
              <p:cNvPr id="4146" name="组合 20"/>
              <p:cNvGrpSpPr>
                <a:grpSpLocks/>
              </p:cNvGrpSpPr>
              <p:nvPr/>
            </p:nvGrpSpPr>
            <p:grpSpPr bwMode="auto">
              <a:xfrm>
                <a:off x="33730" y="39862"/>
                <a:ext cx="1440160" cy="923291"/>
                <a:chOff x="0" y="0"/>
                <a:chExt cx="1000818" cy="648000"/>
              </a:xfrm>
            </p:grpSpPr>
            <p:sp>
              <p:nvSpPr>
                <p:cNvPr id="4147" name="等腰三角形 22"/>
                <p:cNvSpPr>
                  <a:spLocks noChangeArrowheads="1"/>
                </p:cNvSpPr>
                <p:nvPr/>
              </p:nvSpPr>
              <p:spPr bwMode="auto">
                <a:xfrm rot="5224850">
                  <a:off x="437418" y="33787"/>
                  <a:ext cx="586800" cy="540000"/>
                </a:xfrm>
                <a:prstGeom prst="triangle">
                  <a:avLst>
                    <a:gd name="adj" fmla="val 49056"/>
                  </a:avLst>
                </a:prstGeom>
                <a:solidFill>
                  <a:srgbClr val="98A9A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0" hangingPunct="0"/>
                  <a:endParaRPr lang="zh-CN" altLang="en-US">
                    <a:solidFill>
                      <a:srgbClr val="FFFFFF"/>
                    </a:solidFill>
                    <a:latin typeface="宋体" charset="0"/>
                    <a:sym typeface="宋体" charset="0"/>
                  </a:endParaRPr>
                </a:p>
              </p:txBody>
            </p:sp>
          </p:grpSp>
        </p:grpSp>
        <p:sp>
          <p:nvSpPr>
            <p:cNvPr id="4148" name="TextBox 18"/>
            <p:cNvSpPr>
              <a:spLocks noChangeArrowheads="1"/>
            </p:cNvSpPr>
            <p:nvPr/>
          </p:nvSpPr>
          <p:spPr bwMode="auto">
            <a:xfrm rot="16042293">
              <a:off x="-56597" y="80782"/>
              <a:ext cx="1074063" cy="912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400">
                  <a:solidFill>
                    <a:schemeClr val="bg1"/>
                  </a:solidFill>
                  <a:latin typeface="Algerian" charset="0"/>
                  <a:ea typeface="方正姚体" charset="0"/>
                  <a:cs typeface="方正姚体" charset="0"/>
                  <a:sym typeface="Algerian" charset="0"/>
                </a:rPr>
                <a:t>0</a:t>
              </a:r>
              <a:r>
                <a:rPr lang="zh-CN" altLang="en-US" sz="2400">
                  <a:solidFill>
                    <a:schemeClr val="bg1"/>
                  </a:solidFill>
                  <a:latin typeface="Algerian" charset="0"/>
                  <a:ea typeface="方正姚体" charset="0"/>
                  <a:cs typeface="方正姚体" charset="0"/>
                  <a:sym typeface="Algerian" charset="0"/>
                </a:rPr>
                <a:t>5</a:t>
              </a:r>
              <a:endParaRPr lang="en-US" sz="2400">
                <a:solidFill>
                  <a:schemeClr val="bg1"/>
                </a:solidFill>
                <a:latin typeface="Algerian" charset="0"/>
                <a:ea typeface="方正姚体" charset="0"/>
                <a:cs typeface="方正姚体" charset="0"/>
                <a:sym typeface="Algeri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8262773"/>
      </p:ext>
    </p:extLst>
  </p:cSld>
  <p:clrMapOvr>
    <a:masterClrMapping/>
  </p:clrMapOvr>
  <p:transition xmlns:p14="http://schemas.microsoft.com/office/powerpoint/2010/main"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/>
          <p:cNvSpPr>
            <a:spLocks noChangeArrowheads="1"/>
          </p:cNvSpPr>
          <p:nvPr/>
        </p:nvSpPr>
        <p:spPr bwMode="gray">
          <a:xfrm>
            <a:off x="3637409" y="3131443"/>
            <a:ext cx="4608512" cy="1080120"/>
          </a:xfrm>
          <a:prstGeom prst="rightArrow">
            <a:avLst>
              <a:gd name="adj1" fmla="val 61093"/>
              <a:gd name="adj2" fmla="val 42050"/>
            </a:avLst>
          </a:prstGeom>
          <a:gradFill rotWithShape="1">
            <a:gsLst>
              <a:gs pos="0">
                <a:srgbClr val="B2B2B2"/>
              </a:gs>
              <a:gs pos="100000">
                <a:srgbClr val="E1E1E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dirty="0"/>
          </a:p>
        </p:txBody>
      </p:sp>
      <p:sp>
        <p:nvSpPr>
          <p:cNvPr id="3" name="AutoShape 4"/>
          <p:cNvSpPr>
            <a:spLocks noChangeArrowheads="1"/>
          </p:cNvSpPr>
          <p:nvPr/>
        </p:nvSpPr>
        <p:spPr bwMode="gray">
          <a:xfrm>
            <a:off x="3307476" y="3170241"/>
            <a:ext cx="4855867" cy="1003679"/>
          </a:xfrm>
          <a:prstGeom prst="rightArrow">
            <a:avLst>
              <a:gd name="adj1" fmla="val 53880"/>
              <a:gd name="adj2" fmla="val 43646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dirty="0" smtClean="0"/>
              <a:t>      </a:t>
            </a:r>
            <a:endParaRPr lang="zh-CN" altLang="en-US" dirty="0"/>
          </a:p>
        </p:txBody>
      </p:sp>
      <p:grpSp>
        <p:nvGrpSpPr>
          <p:cNvPr id="4" name="Group 5"/>
          <p:cNvGrpSpPr>
            <a:grpSpLocks/>
          </p:cNvGrpSpPr>
          <p:nvPr/>
        </p:nvGrpSpPr>
        <p:grpSpPr bwMode="auto">
          <a:xfrm>
            <a:off x="940819" y="4602938"/>
            <a:ext cx="2618112" cy="387857"/>
            <a:chOff x="2832" y="2692"/>
            <a:chExt cx="1661" cy="1003"/>
          </a:xfrm>
        </p:grpSpPr>
        <p:grpSp>
          <p:nvGrpSpPr>
            <p:cNvPr id="5" name="Group 6"/>
            <p:cNvGrpSpPr>
              <a:grpSpLocks/>
            </p:cNvGrpSpPr>
            <p:nvPr/>
          </p:nvGrpSpPr>
          <p:grpSpPr bwMode="auto">
            <a:xfrm>
              <a:off x="2832" y="2692"/>
              <a:ext cx="1660" cy="1003"/>
              <a:chOff x="3098" y="249"/>
              <a:chExt cx="1959" cy="629"/>
            </a:xfrm>
          </p:grpSpPr>
          <p:sp>
            <p:nvSpPr>
              <p:cNvPr id="7" name="Oval 7"/>
              <p:cNvSpPr>
                <a:spLocks noChangeArrowheads="1"/>
              </p:cNvSpPr>
              <p:nvPr/>
            </p:nvSpPr>
            <p:spPr bwMode="ltGray">
              <a:xfrm>
                <a:off x="3099" y="297"/>
                <a:ext cx="1958" cy="581"/>
              </a:xfrm>
              <a:prstGeom prst="ellipse">
                <a:avLst/>
              </a:prstGeom>
              <a:gradFill rotWithShape="1">
                <a:gsLst>
                  <a:gs pos="0">
                    <a:srgbClr val="636363"/>
                  </a:gs>
                  <a:gs pos="50000">
                    <a:srgbClr val="B2B2B2"/>
                  </a:gs>
                  <a:gs pos="100000">
                    <a:srgbClr val="63636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8" name="Oval 8"/>
              <p:cNvSpPr>
                <a:spLocks noChangeArrowheads="1"/>
              </p:cNvSpPr>
              <p:nvPr/>
            </p:nvSpPr>
            <p:spPr bwMode="ltGray">
              <a:xfrm>
                <a:off x="3098" y="249"/>
                <a:ext cx="1959" cy="580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tx2">
                      <a:gamma/>
                      <a:tint val="33725"/>
                      <a:invGamma/>
                    </a:scheme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6" name="Oval 9"/>
            <p:cNvSpPr>
              <a:spLocks noChangeArrowheads="1"/>
            </p:cNvSpPr>
            <p:nvPr/>
          </p:nvSpPr>
          <p:spPr bwMode="ltGray">
            <a:xfrm>
              <a:off x="2840" y="2692"/>
              <a:ext cx="1653" cy="907"/>
            </a:xfrm>
            <a:prstGeom prst="ellipse">
              <a:avLst/>
            </a:prstGeom>
            <a:gradFill rotWithShape="1">
              <a:gsLst>
                <a:gs pos="0">
                  <a:srgbClr val="737373"/>
                </a:gs>
                <a:gs pos="50000">
                  <a:srgbClr val="C0C0C0"/>
                </a:gs>
                <a:gs pos="100000">
                  <a:srgbClr val="737373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9" name="Rectangle 10"/>
          <p:cNvSpPr>
            <a:spLocks noChangeArrowheads="1"/>
          </p:cNvSpPr>
          <p:nvPr/>
        </p:nvSpPr>
        <p:spPr bwMode="gray">
          <a:xfrm>
            <a:off x="1912837" y="4492118"/>
            <a:ext cx="633925" cy="308702"/>
          </a:xfrm>
          <a:prstGeom prst="rect">
            <a:avLst/>
          </a:prstGeom>
          <a:gradFill rotWithShape="1">
            <a:gsLst>
              <a:gs pos="0">
                <a:srgbClr val="777777"/>
              </a:gs>
              <a:gs pos="100000">
                <a:srgbClr val="D1D1D1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Top">
              <a:rot lat="21299991" lon="0" rev="0"/>
            </a:camera>
            <a:lightRig rig="legacyFlat3" dir="r"/>
          </a:scene3d>
          <a:sp3d extrusionH="430200" prstMaterial="legacyMatte">
            <a:bevelT w="13500" h="13500" prst="angle"/>
            <a:bevelB w="13500" h="13500" prst="angle"/>
            <a:extrusionClr>
              <a:srgbClr val="777777"/>
            </a:extrusionClr>
          </a:sp3d>
        </p:spPr>
        <p:txBody>
          <a:bodyPr wrap="none" anchor="ctr">
            <a:flatTx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gray">
          <a:xfrm>
            <a:off x="814034" y="2695310"/>
            <a:ext cx="2820968" cy="1831636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C2C2C2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Top">
              <a:rot lat="21299991" lon="0" rev="0"/>
            </a:camera>
            <a:lightRig rig="legacyFlat3" dir="r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</a:sp3d>
        </p:spPr>
        <p:txBody>
          <a:bodyPr wrap="none" anchor="ctr">
            <a:flatTx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ltGray">
          <a:xfrm>
            <a:off x="873203" y="2714308"/>
            <a:ext cx="2708974" cy="1796808"/>
          </a:xfrm>
          <a:prstGeom prst="rect">
            <a:avLst/>
          </a:prstGeom>
          <a:gradFill rotWithShape="1">
            <a:gsLst>
              <a:gs pos="0">
                <a:srgbClr val="3C778C"/>
              </a:gs>
              <a:gs pos="100000">
                <a:srgbClr val="64A5BC">
                  <a:alpha val="99001"/>
                </a:srgbClr>
              </a:gs>
            </a:gsLst>
            <a:lin ang="2700000" scaled="1"/>
          </a:gradFill>
          <a:ln w="28575" algn="ctr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black">
          <a:xfrm>
            <a:off x="949175" y="2701398"/>
            <a:ext cx="253570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20650" indent="-1206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indent="0" eaLnBrk="1" hangingPunct="1">
              <a:spcBef>
                <a:spcPct val="50000"/>
              </a:spcBef>
              <a:buClr>
                <a:srgbClr val="1C1C1C"/>
              </a:buClr>
            </a:pPr>
            <a:r>
              <a:rPr lang="zh-CN" altLang="en-US" sz="3600" b="1" dirty="0" smtClean="0">
                <a:solidFill>
                  <a:schemeClr val="accent6">
                    <a:lumMod val="75000"/>
                  </a:schemeClr>
                </a:solidFill>
              </a:rPr>
              <a:t>我们想要怎样的工作？</a:t>
            </a:r>
            <a:endParaRPr lang="en-US" altLang="zh-CN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AutoShape 14"/>
          <p:cNvSpPr>
            <a:spLocks noChangeArrowheads="1"/>
          </p:cNvSpPr>
          <p:nvPr/>
        </p:nvSpPr>
        <p:spPr bwMode="gray">
          <a:xfrm rot="5400000">
            <a:off x="7767257" y="2336043"/>
            <a:ext cx="4103368" cy="2744897"/>
          </a:xfrm>
          <a:prstGeom prst="roundRect">
            <a:avLst>
              <a:gd name="adj" fmla="val 19894"/>
            </a:avLst>
          </a:prstGeom>
          <a:gradFill rotWithShape="1">
            <a:gsLst>
              <a:gs pos="0">
                <a:srgbClr val="F8F8F8">
                  <a:gamma/>
                  <a:shade val="77647"/>
                  <a:invGamma/>
                  <a:alpha val="98000"/>
                </a:srgbClr>
              </a:gs>
              <a:gs pos="50000">
                <a:srgbClr val="F8F8F8"/>
              </a:gs>
              <a:gs pos="100000">
                <a:srgbClr val="F8F8F8">
                  <a:gamma/>
                  <a:shade val="77647"/>
                  <a:invGamma/>
                  <a:alpha val="98000"/>
                </a:srgbClr>
              </a:gs>
            </a:gsLst>
            <a:lin ang="5400000" scaled="1"/>
          </a:gradFill>
          <a:ln w="57150" cmpd="thickThin" algn="ctr">
            <a:solidFill>
              <a:srgbClr val="96969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4" name="Freeform 15"/>
          <p:cNvSpPr>
            <a:spLocks/>
          </p:cNvSpPr>
          <p:nvPr/>
        </p:nvSpPr>
        <p:spPr bwMode="gray">
          <a:xfrm>
            <a:off x="8425328" y="1624279"/>
            <a:ext cx="2734331" cy="573079"/>
          </a:xfrm>
          <a:custGeom>
            <a:avLst/>
            <a:gdLst>
              <a:gd name="T0" fmla="*/ 2147483647 w 1532"/>
              <a:gd name="T1" fmla="*/ 2147483647 h 347"/>
              <a:gd name="T2" fmla="*/ 2147483647 w 1532"/>
              <a:gd name="T3" fmla="*/ 2147483647 h 347"/>
              <a:gd name="T4" fmla="*/ 2147483647 w 1532"/>
              <a:gd name="T5" fmla="*/ 2147483647 h 347"/>
              <a:gd name="T6" fmla="*/ 2147483647 w 1532"/>
              <a:gd name="T7" fmla="*/ 2147483647 h 347"/>
              <a:gd name="T8" fmla="*/ 2147483647 w 1532"/>
              <a:gd name="T9" fmla="*/ 2147483647 h 347"/>
              <a:gd name="T10" fmla="*/ 2147483647 w 1532"/>
              <a:gd name="T11" fmla="*/ 2147483647 h 347"/>
              <a:gd name="T12" fmla="*/ 2147483647 w 1532"/>
              <a:gd name="T13" fmla="*/ 2147483647 h 347"/>
              <a:gd name="T14" fmla="*/ 2147483647 w 1532"/>
              <a:gd name="T15" fmla="*/ 2147483647 h 347"/>
              <a:gd name="T16" fmla="*/ 2147483647 w 1532"/>
              <a:gd name="T17" fmla="*/ 2147483647 h 34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532"/>
              <a:gd name="T28" fmla="*/ 0 h 347"/>
              <a:gd name="T29" fmla="*/ 1532 w 1532"/>
              <a:gd name="T30" fmla="*/ 347 h 34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532" h="347">
                <a:moveTo>
                  <a:pt x="17" y="347"/>
                </a:moveTo>
                <a:cubicBezTo>
                  <a:pt x="17" y="347"/>
                  <a:pt x="0" y="284"/>
                  <a:pt x="25" y="197"/>
                </a:cubicBezTo>
                <a:cubicBezTo>
                  <a:pt x="57" y="143"/>
                  <a:pt x="94" y="50"/>
                  <a:pt x="217" y="25"/>
                </a:cubicBezTo>
                <a:cubicBezTo>
                  <a:pt x="340" y="0"/>
                  <a:pt x="292" y="15"/>
                  <a:pt x="443" y="13"/>
                </a:cubicBezTo>
                <a:cubicBezTo>
                  <a:pt x="594" y="10"/>
                  <a:pt x="985" y="14"/>
                  <a:pt x="1127" y="14"/>
                </a:cubicBezTo>
                <a:cubicBezTo>
                  <a:pt x="1269" y="14"/>
                  <a:pt x="1206" y="2"/>
                  <a:pt x="1292" y="16"/>
                </a:cubicBezTo>
                <a:cubicBezTo>
                  <a:pt x="1380" y="30"/>
                  <a:pt x="1466" y="96"/>
                  <a:pt x="1520" y="216"/>
                </a:cubicBezTo>
                <a:cubicBezTo>
                  <a:pt x="1532" y="300"/>
                  <a:pt x="1527" y="346"/>
                  <a:pt x="1527" y="346"/>
                </a:cubicBezTo>
                <a:lnTo>
                  <a:pt x="17" y="347"/>
                </a:lnTo>
                <a:close/>
              </a:path>
            </a:pathLst>
          </a:custGeom>
          <a:solidFill>
            <a:schemeClr val="accent2">
              <a:alpha val="3803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Rectangle 16"/>
          <p:cNvSpPr>
            <a:spLocks noChangeArrowheads="1"/>
          </p:cNvSpPr>
          <p:nvPr/>
        </p:nvSpPr>
        <p:spPr bwMode="gray">
          <a:xfrm>
            <a:off x="9164951" y="1758625"/>
            <a:ext cx="14030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JOB</a:t>
            </a:r>
            <a:endParaRPr lang="en-US" altLang="zh-CN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Box 17"/>
          <p:cNvSpPr txBox="1">
            <a:spLocks noChangeArrowheads="1"/>
          </p:cNvSpPr>
          <p:nvPr/>
        </p:nvSpPr>
        <p:spPr bwMode="gray">
          <a:xfrm>
            <a:off x="8444379" y="2779217"/>
            <a:ext cx="2747012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120650" indent="-120650">
              <a:spcBef>
                <a:spcPct val="50000"/>
              </a:spcBef>
              <a:defRPr/>
            </a:pPr>
            <a:r>
              <a:rPr lang="en-US" altLang="zh-CN" sz="1600" b="1" dirty="0" smtClean="0">
                <a:solidFill>
                  <a:srgbClr val="7030A0"/>
                </a:solidFill>
              </a:rPr>
              <a:t>1</a:t>
            </a:r>
            <a:r>
              <a:rPr lang="zh-CN" altLang="en-US" sz="1600" b="1" dirty="0" smtClean="0">
                <a:solidFill>
                  <a:srgbClr val="7030A0"/>
                </a:solidFill>
              </a:rPr>
              <a:t>、高薪</a:t>
            </a:r>
            <a:r>
              <a:rPr lang="en-US" altLang="zh-CN" sz="1600" b="1" dirty="0" smtClean="0">
                <a:solidFill>
                  <a:srgbClr val="7030A0"/>
                </a:solidFill>
              </a:rPr>
              <a:t> </a:t>
            </a:r>
          </a:p>
          <a:p>
            <a:pPr marL="120650" indent="-120650">
              <a:spcBef>
                <a:spcPct val="50000"/>
              </a:spcBef>
              <a:defRPr/>
            </a:pPr>
            <a:r>
              <a:rPr lang="en-US" altLang="zh-CN" sz="1600" b="1" dirty="0" smtClean="0">
                <a:solidFill>
                  <a:srgbClr val="7030A0"/>
                </a:solidFill>
              </a:rPr>
              <a:t>2</a:t>
            </a:r>
            <a:r>
              <a:rPr lang="zh-CN" altLang="en-US" sz="1600" b="1" dirty="0" smtClean="0">
                <a:solidFill>
                  <a:srgbClr val="7030A0"/>
                </a:solidFill>
              </a:rPr>
              <a:t>、</a:t>
            </a:r>
            <a:r>
              <a:rPr lang="zh-CN" altLang="en-US" sz="1600" b="1" dirty="0">
                <a:solidFill>
                  <a:srgbClr val="7030A0"/>
                </a:solidFill>
              </a:rPr>
              <a:t>福利</a:t>
            </a:r>
            <a:r>
              <a:rPr lang="zh-CN" altLang="en-US" sz="1600" b="1" dirty="0" smtClean="0">
                <a:solidFill>
                  <a:srgbClr val="7030A0"/>
                </a:solidFill>
              </a:rPr>
              <a:t>待遇好</a:t>
            </a:r>
            <a:endParaRPr lang="en-US" altLang="zh-CN" sz="1600" b="1" dirty="0">
              <a:solidFill>
                <a:srgbClr val="7030A0"/>
              </a:solidFill>
            </a:endParaRPr>
          </a:p>
          <a:p>
            <a:pPr marL="120650" indent="-120650">
              <a:spcBef>
                <a:spcPct val="50000"/>
              </a:spcBef>
              <a:defRPr/>
            </a:pPr>
            <a:r>
              <a:rPr lang="en-US" altLang="zh-CN" sz="1600" b="1" dirty="0" smtClean="0">
                <a:solidFill>
                  <a:srgbClr val="7030A0"/>
                </a:solidFill>
              </a:rPr>
              <a:t>3</a:t>
            </a:r>
            <a:r>
              <a:rPr lang="zh-CN" altLang="en-US" sz="1600" b="1" dirty="0" smtClean="0">
                <a:solidFill>
                  <a:srgbClr val="7030A0"/>
                </a:solidFill>
              </a:rPr>
              <a:t>、工作稳定</a:t>
            </a:r>
            <a:endParaRPr lang="en-US" altLang="zh-CN" sz="1600" b="1" dirty="0" smtClean="0">
              <a:solidFill>
                <a:srgbClr val="7030A0"/>
              </a:solidFill>
            </a:endParaRPr>
          </a:p>
          <a:p>
            <a:pPr marL="120650" indent="-120650">
              <a:spcBef>
                <a:spcPct val="50000"/>
              </a:spcBef>
              <a:defRPr/>
            </a:pPr>
            <a:r>
              <a:rPr lang="en-US" altLang="zh-CN" sz="1600" b="1" dirty="0" smtClean="0">
                <a:solidFill>
                  <a:srgbClr val="7030A0"/>
                </a:solidFill>
              </a:rPr>
              <a:t>4</a:t>
            </a:r>
            <a:r>
              <a:rPr lang="zh-CN" altLang="en-US" sz="1600" b="1" dirty="0" smtClean="0">
                <a:solidFill>
                  <a:srgbClr val="7030A0"/>
                </a:solidFill>
              </a:rPr>
              <a:t>、发展前景广阔</a:t>
            </a:r>
            <a:endParaRPr lang="en-US" altLang="zh-CN" sz="1600" b="1" dirty="0" smtClean="0">
              <a:solidFill>
                <a:srgbClr val="7030A0"/>
              </a:solidFill>
            </a:endParaRPr>
          </a:p>
          <a:p>
            <a:pPr marL="120650" indent="-120650">
              <a:spcBef>
                <a:spcPct val="50000"/>
              </a:spcBef>
              <a:defRPr/>
            </a:pPr>
            <a:r>
              <a:rPr lang="en-US" altLang="zh-CN" sz="1600" b="1" dirty="0" smtClean="0">
                <a:solidFill>
                  <a:srgbClr val="7030A0"/>
                </a:solidFill>
              </a:rPr>
              <a:t>5</a:t>
            </a:r>
            <a:r>
              <a:rPr lang="zh-CN" altLang="en-US" sz="1600" b="1" dirty="0" smtClean="0">
                <a:solidFill>
                  <a:srgbClr val="7030A0"/>
                </a:solidFill>
              </a:rPr>
              <a:t>、实现自我</a:t>
            </a:r>
            <a:r>
              <a:rPr lang="zh-CN" altLang="en-US" sz="1600" b="1" dirty="0">
                <a:solidFill>
                  <a:srgbClr val="7030A0"/>
                </a:solidFill>
              </a:rPr>
              <a:t>价值</a:t>
            </a:r>
            <a:r>
              <a:rPr lang="zh-CN" altLang="en-US" sz="1600" b="1" dirty="0" smtClean="0">
                <a:solidFill>
                  <a:srgbClr val="7030A0"/>
                </a:solidFill>
              </a:rPr>
              <a:t>最大化</a:t>
            </a:r>
            <a:endParaRPr lang="en-US" altLang="zh-CN" sz="1600" b="1" dirty="0">
              <a:solidFill>
                <a:srgbClr val="7030A0"/>
              </a:solidFill>
            </a:endParaRPr>
          </a:p>
          <a:p>
            <a:pPr algn="ctr"/>
            <a:r>
              <a:rPr lang="en-US" altLang="zh-CN" sz="1600" b="1" dirty="0" smtClean="0">
                <a:solidFill>
                  <a:srgbClr val="1C1C1C"/>
                </a:solidFill>
              </a:rPr>
              <a:t>.</a:t>
            </a:r>
            <a:endParaRPr lang="en-US" altLang="zh-CN" sz="1600" b="1" dirty="0">
              <a:solidFill>
                <a:srgbClr val="1C1C1C"/>
              </a:solidFill>
            </a:endParaRPr>
          </a:p>
        </p:txBody>
      </p:sp>
      <p:sp>
        <p:nvSpPr>
          <p:cNvPr id="17" name="AutoShape 18"/>
          <p:cNvSpPr>
            <a:spLocks noChangeArrowheads="1"/>
          </p:cNvSpPr>
          <p:nvPr/>
        </p:nvSpPr>
        <p:spPr bwMode="gray">
          <a:xfrm flipV="1">
            <a:off x="4467556" y="3860468"/>
            <a:ext cx="2558944" cy="1651164"/>
          </a:xfrm>
          <a:prstGeom prst="downArrowCallout">
            <a:avLst>
              <a:gd name="adj1" fmla="val 14825"/>
              <a:gd name="adj2" fmla="val 15728"/>
              <a:gd name="adj3" fmla="val 16620"/>
              <a:gd name="adj4" fmla="val 74819"/>
            </a:avLst>
          </a:prstGeom>
          <a:gradFill rotWithShape="1">
            <a:gsLst>
              <a:gs pos="0">
                <a:srgbClr val="9CC5D4"/>
              </a:gs>
              <a:gs pos="100000">
                <a:srgbClr val="DDEBF0"/>
              </a:gs>
            </a:gsLst>
            <a:lin ang="5400000" scaled="1"/>
          </a:gradFill>
          <a:ln w="28575" algn="ctr">
            <a:solidFill>
              <a:srgbClr val="72B7CC"/>
            </a:solidFill>
            <a:miter lim="800000"/>
            <a:headEnd/>
            <a:tailEnd/>
          </a:ln>
          <a:effectLst>
            <a:outerShdw dist="35921" dir="2700000" algn="ctr" rotWithShape="0">
              <a:srgbClr val="302A32">
                <a:alpha val="50000"/>
              </a:srgbClr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dirty="0"/>
          </a:p>
        </p:txBody>
      </p:sp>
      <p:sp>
        <p:nvSpPr>
          <p:cNvPr id="18" name="AutoShape 19"/>
          <p:cNvSpPr>
            <a:spLocks noChangeArrowheads="1"/>
          </p:cNvSpPr>
          <p:nvPr/>
        </p:nvSpPr>
        <p:spPr bwMode="gray">
          <a:xfrm>
            <a:off x="4467556" y="1829360"/>
            <a:ext cx="2558944" cy="1678076"/>
          </a:xfrm>
          <a:prstGeom prst="downArrowCallout">
            <a:avLst>
              <a:gd name="adj1" fmla="val 14587"/>
              <a:gd name="adj2" fmla="val 15476"/>
              <a:gd name="adj3" fmla="val 16620"/>
              <a:gd name="adj4" fmla="val 74819"/>
            </a:avLst>
          </a:prstGeom>
          <a:gradFill rotWithShape="1">
            <a:gsLst>
              <a:gs pos="0">
                <a:srgbClr val="9CC5D4"/>
              </a:gs>
              <a:gs pos="100000">
                <a:srgbClr val="DDEBF0"/>
              </a:gs>
            </a:gsLst>
            <a:lin ang="5400000" scaled="1"/>
          </a:gradFill>
          <a:ln w="28575" algn="ctr">
            <a:solidFill>
              <a:srgbClr val="72B7CC"/>
            </a:solidFill>
            <a:miter lim="800000"/>
            <a:headEnd/>
            <a:tailEnd/>
          </a:ln>
          <a:effectLst>
            <a:outerShdw dist="35921" dir="2700000" algn="ctr" rotWithShape="0">
              <a:srgbClr val="302A32">
                <a:alpha val="50000"/>
              </a:srgbClr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gray">
          <a:xfrm>
            <a:off x="4591403" y="1983319"/>
            <a:ext cx="2582188" cy="951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2800" dirty="0" smtClean="0">
                <a:solidFill>
                  <a:srgbClr val="204A82"/>
                </a:solidFill>
              </a:rPr>
              <a:t>如何正规就业？</a:t>
            </a:r>
            <a:endParaRPr lang="en-US" altLang="zh-CN" sz="2800" dirty="0">
              <a:solidFill>
                <a:srgbClr val="204A82"/>
              </a:solidFill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gray">
          <a:xfrm>
            <a:off x="4456264" y="4209366"/>
            <a:ext cx="271732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2800" dirty="0" smtClean="0">
                <a:solidFill>
                  <a:srgbClr val="204A82"/>
                </a:solidFill>
              </a:rPr>
              <a:t>如何有成长空间的就业？</a:t>
            </a:r>
            <a:endParaRPr lang="en-US" altLang="zh-CN" sz="2800" dirty="0">
              <a:solidFill>
                <a:srgbClr val="204A82"/>
              </a:solidFill>
            </a:endParaRPr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1101581" y="188116"/>
            <a:ext cx="10540721" cy="962519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endParaRPr lang="en-US" altLang="zh-CN" sz="3600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标题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我们想要怎样的工作？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/>
            </a:r>
            <a:b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957579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移动互联网概况与发展趋势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30640" y="1121620"/>
            <a:ext cx="11022538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6575" lvl="0" indent="-536575" eaLnBrk="0" hangingPunct="0">
              <a:lnSpc>
                <a:spcPct val="150000"/>
              </a:lnSpc>
              <a:spcAft>
                <a:spcPts val="600"/>
              </a:spcAft>
              <a:buBlip>
                <a:blip r:embed="rId2"/>
              </a:buBlip>
              <a:tabLst>
                <a:tab pos="442913" algn="l"/>
              </a:tabLst>
            </a:pPr>
            <a:r>
              <a:rPr lang="zh-CN" altLang="en-US" dirty="0"/>
              <a:t>根据相关</a:t>
            </a:r>
            <a:r>
              <a:rPr lang="zh-CN" altLang="en-US" dirty="0" smtClean="0"/>
              <a:t>数据</a:t>
            </a:r>
            <a:r>
              <a:rPr lang="zh-CN" altLang="en-US" dirty="0"/>
              <a:t>显示</a:t>
            </a:r>
            <a:r>
              <a:rPr lang="zh-CN" altLang="en-US" dirty="0" smtClean="0"/>
              <a:t>，</a:t>
            </a:r>
            <a:r>
              <a:rPr lang="en-US" altLang="zh-CN" dirty="0"/>
              <a:t>2014</a:t>
            </a:r>
            <a:r>
              <a:rPr lang="zh-CN" altLang="en-US" dirty="0"/>
              <a:t>年，我国移动智能终端用户规模达</a:t>
            </a:r>
            <a:r>
              <a:rPr lang="en-US" altLang="zh-CN" dirty="0"/>
              <a:t>10.6</a:t>
            </a:r>
            <a:r>
              <a:rPr lang="zh-CN" altLang="en-US" dirty="0"/>
              <a:t>亿，较</a:t>
            </a:r>
            <a:r>
              <a:rPr lang="en-US" altLang="zh-CN" dirty="0"/>
              <a:t>2013</a:t>
            </a:r>
            <a:r>
              <a:rPr lang="zh-CN" altLang="en-US" dirty="0"/>
              <a:t>年增长</a:t>
            </a:r>
            <a:r>
              <a:rPr lang="en-US" altLang="zh-CN" dirty="0"/>
              <a:t>231.7</a:t>
            </a:r>
            <a:r>
              <a:rPr lang="en-US" altLang="zh-CN" dirty="0" smtClean="0"/>
              <a:t>%</a:t>
            </a:r>
            <a:r>
              <a:rPr lang="zh-CN" altLang="en-US" dirty="0" smtClean="0"/>
              <a:t>。</a:t>
            </a:r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2922693" y="2267347"/>
            <a:ext cx="5846737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600" b="1" dirty="0">
                <a:solidFill>
                  <a:srgbClr val="008000"/>
                </a:solidFill>
              </a:rPr>
              <a:t>2012-2014</a:t>
            </a:r>
            <a:r>
              <a:rPr lang="zh-CN" altLang="en-US" sz="1600" b="1" dirty="0">
                <a:solidFill>
                  <a:srgbClr val="008000"/>
                </a:solidFill>
              </a:rPr>
              <a:t>年中国移动智能终端用户规模</a:t>
            </a:r>
            <a:endParaRPr lang="en-US" altLang="zh-CN" sz="1600" b="1" dirty="0" smtClean="0">
              <a:solidFill>
                <a:srgbClr val="008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76667" y="5211476"/>
            <a:ext cx="1777104" cy="193780"/>
          </a:xfrm>
          <a:prstGeom prst="rect">
            <a:avLst/>
          </a:prstGeom>
          <a:solidFill>
            <a:srgbClr val="3A7DCE"/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0.7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883666" y="4780625"/>
            <a:ext cx="1777104" cy="646272"/>
          </a:xfrm>
          <a:prstGeom prst="rect">
            <a:avLst/>
          </a:prstGeom>
          <a:solidFill>
            <a:srgbClr val="3A7DCE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3.2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8189990" y="3631698"/>
            <a:ext cx="1729621" cy="1795199"/>
          </a:xfrm>
          <a:prstGeom prst="rect">
            <a:avLst/>
          </a:prstGeom>
          <a:solidFill>
            <a:srgbClr val="3A7DCE"/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10.6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580818" y="4062546"/>
            <a:ext cx="1559489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zh-CN" altLang="en-US" sz="1600" b="1" dirty="0" smtClean="0">
                <a:solidFill>
                  <a:srgbClr val="002060"/>
                </a:solidFill>
              </a:rPr>
              <a:t>单位</a:t>
            </a:r>
            <a:r>
              <a:rPr lang="en-US" altLang="zh-CN" sz="1600" b="1" dirty="0" smtClean="0">
                <a:solidFill>
                  <a:srgbClr val="002060"/>
                </a:solidFill>
              </a:rPr>
              <a:t>:</a:t>
            </a:r>
            <a:r>
              <a:rPr lang="zh-CN" altLang="en-US" sz="1600" b="1" dirty="0" smtClean="0">
                <a:solidFill>
                  <a:srgbClr val="002060"/>
                </a:solidFill>
              </a:rPr>
              <a:t>亿台</a:t>
            </a:r>
            <a:endParaRPr lang="en-US" altLang="zh-CN" sz="1600" b="1" dirty="0" smtClean="0">
              <a:solidFill>
                <a:srgbClr val="00206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129989" y="5445064"/>
            <a:ext cx="1559489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600" b="1" dirty="0" smtClean="0">
                <a:solidFill>
                  <a:srgbClr val="002060"/>
                </a:solidFill>
              </a:rPr>
              <a:t>2012</a:t>
            </a:r>
            <a:endParaRPr lang="en-US" altLang="zh-CN" sz="1600" b="1" dirty="0" smtClean="0">
              <a:solidFill>
                <a:srgbClr val="00206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388826" y="5445064"/>
            <a:ext cx="1559489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600" b="1" dirty="0" smtClean="0">
                <a:solidFill>
                  <a:srgbClr val="002060"/>
                </a:solidFill>
              </a:rPr>
              <a:t>2013 </a:t>
            </a:r>
            <a:endParaRPr lang="en-US" altLang="zh-CN" sz="1600" b="1" dirty="0" smtClean="0">
              <a:solidFill>
                <a:srgbClr val="00206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743511" y="5445064"/>
            <a:ext cx="1559489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600" b="1" dirty="0" smtClean="0">
                <a:solidFill>
                  <a:srgbClr val="002060"/>
                </a:solidFill>
              </a:rPr>
              <a:t>2014</a:t>
            </a:r>
            <a:endParaRPr lang="en-US" altLang="zh-CN" sz="1600" b="1" dirty="0" smtClean="0">
              <a:solidFill>
                <a:srgbClr val="00206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935504" y="4296137"/>
            <a:ext cx="1559489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600" b="1" dirty="0" smtClean="0">
                <a:solidFill>
                  <a:schemeClr val="accent6">
                    <a:lumMod val="75000"/>
                  </a:schemeClr>
                </a:solidFill>
              </a:rPr>
              <a:t>242.9%</a:t>
            </a:r>
            <a:endParaRPr lang="en-US" altLang="zh-CN" sz="1600" b="1" dirty="0" smtClean="0">
              <a:solidFill>
                <a:schemeClr val="accent6">
                  <a:lumMod val="75000"/>
                </a:schemeClr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194341" y="3129043"/>
            <a:ext cx="1559489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600" b="1" dirty="0" smtClean="0">
                <a:solidFill>
                  <a:schemeClr val="accent6">
                    <a:lumMod val="75000"/>
                  </a:schemeClr>
                </a:solidFill>
              </a:rPr>
              <a:t>231.7%</a:t>
            </a:r>
            <a:endParaRPr lang="en-US" altLang="zh-CN" sz="1600" b="1" dirty="0" smtClean="0">
              <a:solidFill>
                <a:schemeClr val="accent6">
                  <a:lumMod val="75000"/>
                </a:schemeClr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8" name="上箭头 17"/>
          <p:cNvSpPr/>
          <p:nvPr/>
        </p:nvSpPr>
        <p:spPr>
          <a:xfrm>
            <a:off x="6085681" y="4080716"/>
            <a:ext cx="575089" cy="628105"/>
          </a:xfrm>
          <a:prstGeom prst="upArrow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上箭头 18"/>
          <p:cNvSpPr/>
          <p:nvPr/>
        </p:nvSpPr>
        <p:spPr>
          <a:xfrm>
            <a:off x="9344519" y="2931788"/>
            <a:ext cx="575089" cy="628105"/>
          </a:xfrm>
          <a:prstGeom prst="upArrow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57415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移动互联网概况与发展趋势</a:t>
            </a:r>
            <a:endParaRPr lang="en-US" altLang="zh-CN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26488" y="1121620"/>
            <a:ext cx="11022538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6575" lvl="0" indent="-536575" eaLnBrk="0" hangingPunct="0">
              <a:lnSpc>
                <a:spcPct val="150000"/>
              </a:lnSpc>
              <a:spcAft>
                <a:spcPts val="600"/>
              </a:spcAft>
              <a:buBlip>
                <a:blip r:embed="rId3"/>
              </a:buBlip>
              <a:tabLst>
                <a:tab pos="442913" algn="l"/>
              </a:tabLst>
            </a:pPr>
            <a:r>
              <a:rPr lang="en-US" altLang="zh-CN" b="1" dirty="0"/>
              <a:t>80</a:t>
            </a:r>
            <a:r>
              <a:rPr lang="zh-CN" altLang="en-US" dirty="0"/>
              <a:t>后中青年用户是移动网民的主力军，而</a:t>
            </a:r>
            <a:r>
              <a:rPr lang="en-US" altLang="zh-CN" b="1" dirty="0"/>
              <a:t>90</a:t>
            </a:r>
            <a:r>
              <a:rPr lang="zh-CN" altLang="en-US" dirty="0"/>
              <a:t>后青少年已逐渐成为移动互联网的</a:t>
            </a:r>
            <a:r>
              <a:rPr lang="zh-CN" altLang="en-US" dirty="0" smtClean="0"/>
              <a:t>新生力量。</a:t>
            </a:r>
            <a:endParaRPr lang="en-US" altLang="zh-CN" b="1" dirty="0" smtClean="0">
              <a:solidFill>
                <a:srgbClr val="262626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77022" y="2959056"/>
            <a:ext cx="4888256" cy="430848"/>
          </a:xfrm>
          <a:prstGeom prst="rect">
            <a:avLst/>
          </a:prstGeom>
          <a:solidFill>
            <a:srgbClr val="3A7DC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977022" y="3605328"/>
            <a:ext cx="5271648" cy="359040"/>
          </a:xfrm>
          <a:prstGeom prst="rect">
            <a:avLst/>
          </a:prstGeom>
          <a:solidFill>
            <a:srgbClr val="3A7DC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977025" y="4229735"/>
            <a:ext cx="1821115" cy="380907"/>
          </a:xfrm>
          <a:prstGeom prst="rect">
            <a:avLst/>
          </a:prstGeom>
          <a:solidFill>
            <a:srgbClr val="3A7DC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77022" y="4754255"/>
            <a:ext cx="1246026" cy="430848"/>
          </a:xfrm>
          <a:prstGeom prst="rect">
            <a:avLst/>
          </a:prstGeom>
          <a:solidFill>
            <a:srgbClr val="3A7DC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977025" y="5400527"/>
            <a:ext cx="479241" cy="359040"/>
          </a:xfrm>
          <a:prstGeom prst="rect">
            <a:avLst/>
          </a:prstGeom>
          <a:solidFill>
            <a:srgbClr val="3A7DC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971CB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980" y="2959056"/>
            <a:ext cx="418391" cy="417936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012" y="3533520"/>
            <a:ext cx="443748" cy="417936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973" y="4192703"/>
            <a:ext cx="469105" cy="417936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559" y="4767170"/>
            <a:ext cx="456426" cy="417936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963" y="5341631"/>
            <a:ext cx="469105" cy="417936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8" name="矩形 17"/>
          <p:cNvSpPr/>
          <p:nvPr/>
        </p:nvSpPr>
        <p:spPr>
          <a:xfrm>
            <a:off x="9547375" y="2887248"/>
            <a:ext cx="947322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600" b="1" dirty="0" smtClean="0">
                <a:solidFill>
                  <a:schemeClr val="accent1">
                    <a:lumMod val="75000"/>
                  </a:schemeClr>
                </a:solidFill>
              </a:rPr>
              <a:t>90</a:t>
            </a:r>
            <a:r>
              <a:rPr lang="zh-CN" altLang="en-US" sz="1600" b="1" dirty="0" smtClean="0">
                <a:solidFill>
                  <a:schemeClr val="accent1">
                    <a:lumMod val="75000"/>
                  </a:schemeClr>
                </a:solidFill>
              </a:rPr>
              <a:t>后</a:t>
            </a:r>
            <a:endParaRPr lang="en-US" altLang="zh-CN" sz="1600" b="1" dirty="0" smtClean="0">
              <a:solidFill>
                <a:schemeClr val="accent1">
                  <a:lumMod val="75000"/>
                </a:schemeClr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834919" y="3529755"/>
            <a:ext cx="947322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600" b="1" dirty="0" smtClean="0">
                <a:solidFill>
                  <a:schemeClr val="accent1">
                    <a:lumMod val="75000"/>
                  </a:schemeClr>
                </a:solidFill>
              </a:rPr>
              <a:t>80</a:t>
            </a:r>
            <a:r>
              <a:rPr lang="zh-CN" altLang="en-US" sz="1600" b="1" dirty="0" smtClean="0">
                <a:solidFill>
                  <a:schemeClr val="accent1">
                    <a:lumMod val="75000"/>
                  </a:schemeClr>
                </a:solidFill>
              </a:rPr>
              <a:t>后</a:t>
            </a:r>
            <a:endParaRPr lang="en-US" altLang="zh-CN" sz="1600" b="1" dirty="0" smtClean="0">
              <a:solidFill>
                <a:schemeClr val="accent1">
                  <a:lumMod val="75000"/>
                </a:schemeClr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469074" y="4176027"/>
            <a:ext cx="947322" cy="44114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600" b="1" dirty="0" smtClean="0">
                <a:solidFill>
                  <a:schemeClr val="accent1">
                    <a:lumMod val="75000"/>
                  </a:schemeClr>
                </a:solidFill>
              </a:rPr>
              <a:t>70</a:t>
            </a:r>
            <a:r>
              <a:rPr lang="zh-CN" altLang="en-US" sz="1600" b="1" dirty="0" smtClean="0">
                <a:solidFill>
                  <a:schemeClr val="accent1">
                    <a:lumMod val="75000"/>
                  </a:schemeClr>
                </a:solidFill>
              </a:rPr>
              <a:t>后</a:t>
            </a:r>
            <a:endParaRPr lang="en-US" altLang="zh-CN" sz="1600" b="1" dirty="0" smtClean="0">
              <a:solidFill>
                <a:schemeClr val="accent1">
                  <a:lumMod val="75000"/>
                </a:schemeClr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989833" y="4750491"/>
            <a:ext cx="947322" cy="44114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</a:rPr>
              <a:t>6</a:t>
            </a:r>
            <a:r>
              <a:rPr lang="en-US" altLang="zh-CN" sz="1600" b="1" dirty="0" smtClean="0">
                <a:solidFill>
                  <a:schemeClr val="accent1">
                    <a:lumMod val="75000"/>
                  </a:schemeClr>
                </a:solidFill>
              </a:rPr>
              <a:t>0</a:t>
            </a:r>
            <a:r>
              <a:rPr lang="zh-CN" altLang="en-US" sz="1600" b="1" dirty="0" smtClean="0">
                <a:solidFill>
                  <a:schemeClr val="accent1">
                    <a:lumMod val="75000"/>
                  </a:schemeClr>
                </a:solidFill>
              </a:rPr>
              <a:t>后</a:t>
            </a:r>
            <a:endParaRPr lang="en-US" altLang="zh-CN" sz="1600" b="1" dirty="0" smtClean="0">
              <a:solidFill>
                <a:schemeClr val="accent1">
                  <a:lumMod val="75000"/>
                </a:schemeClr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223051" y="5324955"/>
            <a:ext cx="1719687" cy="44114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</a:rPr>
              <a:t>60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</a:rPr>
              <a:t>后以上</a:t>
            </a:r>
            <a:endParaRPr lang="en-US" altLang="zh-CN"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251758" y="2955292"/>
            <a:ext cx="2012811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600" b="1" dirty="0" smtClean="0">
                <a:solidFill>
                  <a:srgbClr val="5971CB"/>
                </a:solidFill>
              </a:rPr>
              <a:t>25</a:t>
            </a:r>
            <a:r>
              <a:rPr lang="zh-CN" altLang="en-US" sz="1600" b="1" dirty="0" smtClean="0">
                <a:solidFill>
                  <a:srgbClr val="5971CB"/>
                </a:solidFill>
              </a:rPr>
              <a:t>岁及以下</a:t>
            </a:r>
            <a:endParaRPr lang="en-US" altLang="zh-CN" sz="1600" b="1" dirty="0" smtClean="0">
              <a:solidFill>
                <a:srgbClr val="5971CB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730999" y="3529755"/>
            <a:ext cx="1821115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600" b="1" dirty="0" smtClean="0">
                <a:solidFill>
                  <a:srgbClr val="5971CB"/>
                </a:solidFill>
              </a:rPr>
              <a:t>26-35</a:t>
            </a:r>
            <a:r>
              <a:rPr lang="zh-CN" altLang="en-US" sz="1600" b="1" dirty="0" smtClean="0">
                <a:solidFill>
                  <a:srgbClr val="5971CB"/>
                </a:solidFill>
              </a:rPr>
              <a:t>岁</a:t>
            </a:r>
            <a:endParaRPr lang="en-US" altLang="zh-CN" sz="1600" b="1" dirty="0" smtClean="0">
              <a:solidFill>
                <a:srgbClr val="5971CB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719839" y="4176027"/>
            <a:ext cx="1832275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600" b="1" dirty="0" smtClean="0">
                <a:solidFill>
                  <a:srgbClr val="5971CB"/>
                </a:solidFill>
              </a:rPr>
              <a:t>36-45</a:t>
            </a:r>
            <a:r>
              <a:rPr lang="zh-CN" altLang="en-US" sz="1600" b="1" dirty="0" smtClean="0">
                <a:solidFill>
                  <a:srgbClr val="5971CB"/>
                </a:solidFill>
              </a:rPr>
              <a:t>岁</a:t>
            </a:r>
            <a:endParaRPr lang="en-US" altLang="zh-CN" sz="1600" b="1" dirty="0" smtClean="0">
              <a:solidFill>
                <a:srgbClr val="5971CB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730996" y="4754256"/>
            <a:ext cx="1629419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600" b="1" dirty="0" smtClean="0">
                <a:solidFill>
                  <a:srgbClr val="5971CB"/>
                </a:solidFill>
              </a:rPr>
              <a:t>46-55</a:t>
            </a:r>
            <a:r>
              <a:rPr lang="zh-CN" altLang="en-US" sz="1600" b="1" dirty="0" smtClean="0">
                <a:solidFill>
                  <a:srgbClr val="5971CB"/>
                </a:solidFill>
              </a:rPr>
              <a:t>岁</a:t>
            </a:r>
            <a:endParaRPr lang="en-US" altLang="zh-CN" sz="1600" b="1" dirty="0" smtClean="0">
              <a:solidFill>
                <a:srgbClr val="5971CB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550463" y="5324955"/>
            <a:ext cx="1618259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600" b="1" dirty="0" smtClean="0">
                <a:solidFill>
                  <a:srgbClr val="5971CB"/>
                </a:solidFill>
              </a:rPr>
              <a:t>55</a:t>
            </a:r>
            <a:r>
              <a:rPr lang="zh-CN" altLang="en-US" sz="1600" b="1" dirty="0" smtClean="0">
                <a:solidFill>
                  <a:srgbClr val="5971CB"/>
                </a:solidFill>
              </a:rPr>
              <a:t>岁以上</a:t>
            </a:r>
            <a:endParaRPr lang="en-US" altLang="zh-CN" sz="1600" b="1" dirty="0" smtClean="0">
              <a:solidFill>
                <a:srgbClr val="5971CB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291392" y="2051323"/>
            <a:ext cx="5765582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600" b="1" dirty="0" smtClean="0">
                <a:solidFill>
                  <a:schemeClr val="bg2">
                    <a:lumMod val="25000"/>
                  </a:schemeClr>
                </a:solidFill>
              </a:rPr>
              <a:t>2014</a:t>
            </a:r>
            <a:r>
              <a:rPr lang="zh-CN" altLang="en-US" sz="1600" b="1" dirty="0" smtClean="0">
                <a:solidFill>
                  <a:schemeClr val="bg2">
                    <a:lumMod val="25000"/>
                  </a:schemeClr>
                </a:solidFill>
              </a:rPr>
              <a:t>年</a:t>
            </a:r>
            <a:r>
              <a:rPr lang="en-US" altLang="zh-CN" sz="1600" b="1" dirty="0" smtClean="0">
                <a:solidFill>
                  <a:schemeClr val="bg2">
                    <a:lumMod val="25000"/>
                  </a:schemeClr>
                </a:solidFill>
              </a:rPr>
              <a:t>12</a:t>
            </a:r>
            <a:r>
              <a:rPr lang="zh-CN" altLang="en-US" sz="1600" b="1" dirty="0" smtClean="0">
                <a:solidFill>
                  <a:schemeClr val="bg2">
                    <a:lumMod val="25000"/>
                  </a:schemeClr>
                </a:solidFill>
              </a:rPr>
              <a:t>月 移动智能终端用户年龄分布</a:t>
            </a:r>
            <a:endParaRPr lang="en-US" altLang="zh-CN" sz="1600" b="1" dirty="0" smtClean="0">
              <a:solidFill>
                <a:schemeClr val="bg2">
                  <a:lumMod val="25000"/>
                </a:schemeClr>
              </a:solidFill>
              <a:latin typeface="黑体" pitchFamily="2" charset="-122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381790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移动互联网概况与发展趋势</a:t>
            </a:r>
            <a:endParaRPr lang="en-US" altLang="zh-CN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26488" y="1121623"/>
            <a:ext cx="11022538" cy="920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6575" lvl="0" indent="-536575" eaLnBrk="0" hangingPunct="0">
              <a:lnSpc>
                <a:spcPct val="150000"/>
              </a:lnSpc>
              <a:spcAft>
                <a:spcPts val="600"/>
              </a:spcAft>
              <a:buBlip>
                <a:blip r:embed="rId3"/>
              </a:buBlip>
              <a:tabLst>
                <a:tab pos="442913" algn="l"/>
              </a:tabLst>
            </a:pPr>
            <a:r>
              <a:rPr lang="zh-CN" altLang="en-US" dirty="0"/>
              <a:t>移动网民在沿海</a:t>
            </a:r>
            <a:r>
              <a:rPr lang="zh-CN" altLang="en-US" dirty="0" smtClean="0"/>
              <a:t>省份广州、深圳、上海分布</a:t>
            </a:r>
            <a:r>
              <a:rPr lang="zh-CN" altLang="en-US" dirty="0"/>
              <a:t>最为</a:t>
            </a:r>
            <a:r>
              <a:rPr lang="zh-CN" altLang="en-US" dirty="0" smtClean="0"/>
              <a:t>集中</a:t>
            </a:r>
            <a:r>
              <a:rPr lang="zh-CN" altLang="en-US" dirty="0"/>
              <a:t>，而湖南、河南、四川等中部地区用户占比也</a:t>
            </a:r>
            <a:r>
              <a:rPr lang="zh-CN" altLang="en-US" dirty="0" smtClean="0"/>
              <a:t>较高。</a:t>
            </a:r>
            <a:endParaRPr lang="en-US" altLang="zh-CN" b="1" dirty="0" smtClean="0">
              <a:solidFill>
                <a:srgbClr val="262626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145" y="2483371"/>
            <a:ext cx="5343165" cy="3734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3133353" y="1907307"/>
            <a:ext cx="5765582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600" b="1" dirty="0" smtClean="0">
                <a:solidFill>
                  <a:schemeClr val="bg2">
                    <a:lumMod val="25000"/>
                  </a:schemeClr>
                </a:solidFill>
              </a:rPr>
              <a:t>2014</a:t>
            </a:r>
            <a:r>
              <a:rPr lang="zh-CN" altLang="en-US" sz="1600" b="1" dirty="0" smtClean="0">
                <a:solidFill>
                  <a:schemeClr val="bg2">
                    <a:lumMod val="25000"/>
                  </a:schemeClr>
                </a:solidFill>
              </a:rPr>
              <a:t>年</a:t>
            </a:r>
            <a:r>
              <a:rPr lang="en-US" altLang="zh-CN" sz="1600" b="1" dirty="0" smtClean="0">
                <a:solidFill>
                  <a:schemeClr val="bg2">
                    <a:lumMod val="25000"/>
                  </a:schemeClr>
                </a:solidFill>
              </a:rPr>
              <a:t>12</a:t>
            </a:r>
            <a:r>
              <a:rPr lang="zh-CN" altLang="en-US" sz="1600" b="1" dirty="0" smtClean="0">
                <a:solidFill>
                  <a:schemeClr val="bg2">
                    <a:lumMod val="25000"/>
                  </a:schemeClr>
                </a:solidFill>
              </a:rPr>
              <a:t>月 移动智能终端用户区域分布</a:t>
            </a:r>
            <a:endParaRPr lang="en-US" altLang="zh-CN" sz="1600" b="1" dirty="0" smtClean="0">
              <a:solidFill>
                <a:schemeClr val="bg2">
                  <a:lumMod val="25000"/>
                </a:schemeClr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2051" name="Picture 3" descr="C:\Users\Administrator\Desktop\QQ截图201503242132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769" y="2555379"/>
            <a:ext cx="3024336" cy="341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26574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移动互联网概况与发展趋势</a:t>
            </a:r>
            <a:endParaRPr lang="en-US" altLang="zh-CN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26488" y="1121623"/>
            <a:ext cx="11022538" cy="920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6575" lvl="0" indent="-536575" eaLnBrk="0" hangingPunct="0">
              <a:lnSpc>
                <a:spcPct val="150000"/>
              </a:lnSpc>
              <a:spcAft>
                <a:spcPts val="600"/>
              </a:spcAft>
              <a:buBlip>
                <a:blip r:embed="rId3"/>
              </a:buBlip>
              <a:tabLst>
                <a:tab pos="442913" algn="l"/>
              </a:tabLst>
            </a:pPr>
            <a:r>
              <a:rPr lang="zh-CN" altLang="en-US" dirty="0" smtClean="0"/>
              <a:t>在移动应用使用率中，一线城市（</a:t>
            </a:r>
            <a:r>
              <a:rPr lang="zh-CN" altLang="en-US" dirty="0" smtClean="0">
                <a:solidFill>
                  <a:srgbClr val="FF0000"/>
                </a:solidFill>
              </a:rPr>
              <a:t>北上广深</a:t>
            </a:r>
            <a:r>
              <a:rPr lang="zh-CN" altLang="en-US" dirty="0" smtClean="0"/>
              <a:t>）用户保持</a:t>
            </a:r>
            <a:r>
              <a:rPr lang="zh-CN" altLang="en-US" dirty="0"/>
              <a:t>较</a:t>
            </a:r>
            <a:r>
              <a:rPr lang="zh-CN" altLang="en-US" dirty="0" smtClean="0"/>
              <a:t>快的速度增长，随着应用的推广过程中，三线</a:t>
            </a:r>
            <a:r>
              <a:rPr lang="zh-CN" altLang="en-US" dirty="0"/>
              <a:t>及以下城市的用户规模赶超二线</a:t>
            </a:r>
            <a:r>
              <a:rPr lang="zh-CN" altLang="en-US" dirty="0" smtClean="0"/>
              <a:t>城市。</a:t>
            </a:r>
            <a:endParaRPr lang="en-US" altLang="zh-CN" b="1" dirty="0" smtClean="0">
              <a:solidFill>
                <a:srgbClr val="262626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30643" y="5280500"/>
            <a:ext cx="479241" cy="2872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909881" y="4777844"/>
            <a:ext cx="479241" cy="789888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91727" y="4849652"/>
            <a:ext cx="479241" cy="718080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347437" y="5208692"/>
            <a:ext cx="479241" cy="3590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826682" y="4418804"/>
            <a:ext cx="527331" cy="1148928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354009" y="4488142"/>
            <a:ext cx="479241" cy="1077120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139295" y="4999250"/>
            <a:ext cx="479241" cy="5744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618533" y="3987956"/>
            <a:ext cx="479241" cy="1579776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097778" y="3916146"/>
            <a:ext cx="556591" cy="1651583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6373226" y="4703566"/>
            <a:ext cx="479241" cy="86169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852470" y="3770066"/>
            <a:ext cx="479241" cy="1795199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364060" y="3347670"/>
            <a:ext cx="479241" cy="2226047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4" name="Picture 2" descr="C:\Users\Administrator\Desktop\QQ截图201503162248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342" y="3562918"/>
            <a:ext cx="3075915" cy="201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矩形 21"/>
          <p:cNvSpPr/>
          <p:nvPr/>
        </p:nvSpPr>
        <p:spPr>
          <a:xfrm>
            <a:off x="2155908" y="2342356"/>
            <a:ext cx="7667854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</a:rPr>
              <a:t>2014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</a:rPr>
              <a:t>年</a:t>
            </a: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</a:rPr>
              <a:t>Q1-Q4 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</a:rPr>
              <a:t>一二三线城市移动智能终端用户规模及增速</a:t>
            </a:r>
            <a:endParaRPr lang="en-US" altLang="zh-CN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22337" y="5573717"/>
            <a:ext cx="1246026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200" b="1" dirty="0" smtClean="0">
                <a:solidFill>
                  <a:schemeClr val="bg2">
                    <a:lumMod val="25000"/>
                  </a:schemeClr>
                </a:solidFill>
              </a:rPr>
              <a:t>2014Q1</a:t>
            </a:r>
            <a:endParaRPr lang="en-US" altLang="zh-CN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539303" y="5573717"/>
            <a:ext cx="1246026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200" b="1" dirty="0" smtClean="0">
                <a:solidFill>
                  <a:schemeClr val="bg2">
                    <a:lumMod val="25000"/>
                  </a:schemeClr>
                </a:solidFill>
              </a:rPr>
              <a:t>2014Q2</a:t>
            </a:r>
            <a:endParaRPr lang="en-US" altLang="zh-CN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456266" y="5573717"/>
            <a:ext cx="1246026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200" b="1" dirty="0" smtClean="0">
                <a:solidFill>
                  <a:schemeClr val="bg2">
                    <a:lumMod val="25000"/>
                  </a:schemeClr>
                </a:solidFill>
              </a:rPr>
              <a:t>2014Q3</a:t>
            </a:r>
            <a:endParaRPr lang="en-US" altLang="zh-CN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660770" y="5573717"/>
            <a:ext cx="1246026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200" b="1" dirty="0" smtClean="0">
                <a:solidFill>
                  <a:schemeClr val="bg2">
                    <a:lumMod val="25000"/>
                  </a:schemeClr>
                </a:solidFill>
              </a:rPr>
              <a:t>2014Q4</a:t>
            </a:r>
            <a:endParaRPr lang="en-US" altLang="zh-CN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55828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2" name="Text Box 35"/>
          <p:cNvSpPr txBox="1">
            <a:spLocks noChangeArrowheads="1"/>
          </p:cNvSpPr>
          <p:nvPr/>
        </p:nvSpPr>
        <p:spPr bwMode="auto">
          <a:xfrm>
            <a:off x="2210286" y="720307"/>
            <a:ext cx="18466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325041" y="1187227"/>
            <a:ext cx="1102253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6575" lvl="0" indent="-536575" eaLnBrk="0" hangingPunct="0">
              <a:lnSpc>
                <a:spcPct val="150000"/>
              </a:lnSpc>
              <a:spcAft>
                <a:spcPts val="600"/>
              </a:spcAft>
              <a:buBlip>
                <a:blip r:embed="rId3"/>
              </a:buBlip>
              <a:tabLst>
                <a:tab pos="442913" algn="l"/>
              </a:tabLst>
            </a:pPr>
            <a:r>
              <a:rPr lang="zh-CN" altLang="en-US" dirty="0"/>
              <a:t>全国平均每部移动设备上安装</a:t>
            </a:r>
            <a:r>
              <a:rPr lang="en-US" altLang="zh-CN" b="1" dirty="0"/>
              <a:t>34</a:t>
            </a:r>
            <a:r>
              <a:rPr lang="zh-CN" altLang="en-US" dirty="0"/>
              <a:t>款应用，设备平均每天打开应用</a:t>
            </a:r>
            <a:r>
              <a:rPr lang="en-US" altLang="zh-CN" b="1" dirty="0"/>
              <a:t>20</a:t>
            </a:r>
            <a:r>
              <a:rPr lang="zh-CN" altLang="en-US" dirty="0" smtClean="0"/>
              <a:t>款。</a:t>
            </a:r>
            <a:r>
              <a:rPr lang="en-US" altLang="zh-CN" b="1" dirty="0"/>
              <a:t>i</a:t>
            </a:r>
            <a:r>
              <a:rPr lang="en-US" altLang="zh-CN" b="1" dirty="0" smtClean="0"/>
              <a:t>OS</a:t>
            </a:r>
            <a:r>
              <a:rPr lang="zh-CN" altLang="en-US" dirty="0"/>
              <a:t>用户对操作系统的更新行为更加积极，使用</a:t>
            </a:r>
            <a:r>
              <a:rPr lang="en-US" altLang="zh-CN" b="1" dirty="0"/>
              <a:t>iOS 8.0</a:t>
            </a:r>
            <a:r>
              <a:rPr lang="zh-CN" altLang="en-US" dirty="0"/>
              <a:t>以上</a:t>
            </a:r>
            <a:r>
              <a:rPr lang="zh-CN" altLang="en-US" dirty="0" smtClean="0"/>
              <a:t>版本的用户达</a:t>
            </a:r>
            <a:r>
              <a:rPr lang="zh-CN" altLang="zh-CN" dirty="0"/>
              <a:t>8</a:t>
            </a:r>
            <a:r>
              <a:rPr lang="zh-CN" altLang="en-US" dirty="0" smtClean="0"/>
              <a:t>成</a:t>
            </a:r>
            <a:r>
              <a:rPr lang="zh-CN" altLang="en-US" dirty="0"/>
              <a:t>以上</a:t>
            </a:r>
            <a:endParaRPr lang="en-US" altLang="zh-CN" b="1" dirty="0" smtClean="0">
              <a:solidFill>
                <a:srgbClr val="262626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676670" y="2700597"/>
            <a:ext cx="2520000" cy="2520000"/>
          </a:xfrm>
          <a:prstGeom prst="ellipse">
            <a:avLst/>
          </a:prstGeom>
          <a:solidFill>
            <a:srgbClr val="3A7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同心圆 2"/>
          <p:cNvSpPr/>
          <p:nvPr/>
        </p:nvSpPr>
        <p:spPr>
          <a:xfrm>
            <a:off x="1333153" y="2339355"/>
            <a:ext cx="3240000" cy="3240000"/>
          </a:xfrm>
          <a:prstGeom prst="donut">
            <a:avLst>
              <a:gd name="adj" fmla="val 5434"/>
            </a:avLst>
          </a:prstGeom>
          <a:solidFill>
            <a:srgbClr val="6B9E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7331707" y="2851975"/>
            <a:ext cx="2160000" cy="2160000"/>
          </a:xfrm>
          <a:prstGeom prst="ellipse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同心圆 8"/>
          <p:cNvSpPr/>
          <p:nvPr/>
        </p:nvSpPr>
        <p:spPr>
          <a:xfrm>
            <a:off x="6949777" y="2483371"/>
            <a:ext cx="2880000" cy="2880000"/>
          </a:xfrm>
          <a:prstGeom prst="donut">
            <a:avLst>
              <a:gd name="adj" fmla="val 5434"/>
            </a:avLst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41265" y="3419475"/>
            <a:ext cx="13140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34</a:t>
            </a:r>
            <a:r>
              <a:rPr lang="zh-CN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款</a:t>
            </a:r>
            <a:endParaRPr lang="zh-CN" altLang="en-US" sz="28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813873" y="3491483"/>
            <a:ext cx="13140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</a:t>
            </a:r>
            <a:r>
              <a:rPr lang="zh-CN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款</a:t>
            </a:r>
            <a:endParaRPr lang="zh-CN" alt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18188" y="5755583"/>
            <a:ext cx="4600711" cy="398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2000" b="1" cap="all" spc="0" dirty="0" smtClean="0">
                <a:ln w="0"/>
                <a:solidFill>
                  <a:schemeClr val="bg1"/>
                </a:solidFill>
                <a:effectLst>
                  <a:reflection blurRad="12700" stA="50000" endPos="50000" dist="5000" dir="5400000" sy="-100000" rotWithShape="0"/>
                </a:effectLst>
              </a:rPr>
              <a:t>平均每部设备</a:t>
            </a:r>
            <a:r>
              <a:rPr lang="zh-CN" altLang="en-US" sz="2000" b="1" cap="all" spc="0" dirty="0" smtClean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安装</a:t>
            </a:r>
            <a:r>
              <a:rPr lang="zh-CN" altLang="en-US" sz="2000" b="1" cap="all" spc="0" dirty="0" smtClean="0">
                <a:ln w="0"/>
                <a:solidFill>
                  <a:schemeClr val="bg1"/>
                </a:solidFill>
                <a:effectLst>
                  <a:reflection blurRad="12700" stA="50000" endPos="50000" dist="5000" dir="5400000" sy="-100000" rotWithShape="0"/>
                </a:effectLst>
              </a:rPr>
              <a:t>应用款数</a:t>
            </a:r>
            <a:endParaRPr lang="zh-CN" altLang="en-US" sz="2000" b="1" cap="all" spc="0" dirty="0">
              <a:ln w="0"/>
              <a:solidFill>
                <a:schemeClr val="bg1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756622" y="5723731"/>
            <a:ext cx="3929774" cy="398999"/>
          </a:xfrm>
          <a:prstGeom prst="rect">
            <a:avLst/>
          </a:prstGeom>
          <a:solidFill>
            <a:srgbClr val="0000FF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2000" b="1" cap="all" spc="0" dirty="0" smtClean="0">
                <a:ln w="0"/>
                <a:solidFill>
                  <a:schemeClr val="bg1"/>
                </a:solidFill>
                <a:effectLst>
                  <a:reflection blurRad="12700" stA="50000" endPos="50000" dist="5000" dir="5400000" sy="-100000" rotWithShape="0"/>
                </a:effectLst>
              </a:rPr>
              <a:t>设备平均每天</a:t>
            </a:r>
            <a:r>
              <a:rPr lang="zh-CN" altLang="en-US" sz="2000" b="1" cap="all" spc="0" dirty="0" smtClean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打开</a:t>
            </a:r>
            <a:r>
              <a:rPr lang="zh-CN" altLang="en-US" sz="2000" b="1" cap="all" spc="0" dirty="0" smtClean="0">
                <a:ln w="0"/>
                <a:solidFill>
                  <a:schemeClr val="bg1"/>
                </a:solidFill>
                <a:effectLst>
                  <a:reflection blurRad="12700" stA="50000" endPos="50000" dist="5000" dir="5400000" sy="-100000" rotWithShape="0"/>
                </a:effectLst>
              </a:rPr>
              <a:t>款数</a:t>
            </a:r>
            <a:endParaRPr lang="zh-CN" altLang="en-US" sz="2000" b="1" cap="all" spc="0" dirty="0">
              <a:ln w="0"/>
              <a:solidFill>
                <a:schemeClr val="bg1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移动互联网概况与发展趋势</a:t>
            </a:r>
            <a:endParaRPr lang="en-US" altLang="zh-CN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915532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移动互联网概况与发展趋势</a:t>
            </a:r>
            <a:endParaRPr lang="en-US" altLang="zh-CN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6488" y="1121620"/>
            <a:ext cx="11022538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6575" lvl="0" indent="-536575" eaLnBrk="0" hangingPunct="0">
              <a:lnSpc>
                <a:spcPct val="150000"/>
              </a:lnSpc>
              <a:spcAft>
                <a:spcPts val="600"/>
              </a:spcAft>
              <a:buBlip>
                <a:blip r:embed="rId3"/>
              </a:buBlip>
              <a:tabLst>
                <a:tab pos="442913" algn="l"/>
              </a:tabLst>
            </a:pPr>
            <a:r>
              <a:rPr lang="zh-CN" altLang="en-US" dirty="0"/>
              <a:t>移动互联网进入高速发展期，用户需求多元化释放，行业更加趋于细分</a:t>
            </a:r>
            <a:r>
              <a:rPr lang="zh-CN" altLang="en-US" dirty="0" smtClean="0"/>
              <a:t>化。</a:t>
            </a:r>
            <a:endParaRPr lang="en-US" altLang="zh-CN" b="1" dirty="0" smtClean="0">
              <a:solidFill>
                <a:srgbClr val="262626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58370" name="Picture 2" descr="C:\Users\Administrator\Desktop\1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169" y="1763291"/>
            <a:ext cx="8784976" cy="423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65050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移动互联网概况与发展趋势</a:t>
            </a:r>
            <a:endParaRPr lang="en-US" altLang="zh-CN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6488" y="1121620"/>
            <a:ext cx="11022538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6575" lvl="0" indent="-536575" eaLnBrk="0" hangingPunct="0">
              <a:lnSpc>
                <a:spcPct val="150000"/>
              </a:lnSpc>
              <a:spcAft>
                <a:spcPts val="600"/>
              </a:spcAft>
              <a:buBlip>
                <a:blip r:embed="rId3"/>
              </a:buBlip>
              <a:tabLst>
                <a:tab pos="442913" algn="l"/>
              </a:tabLst>
            </a:pPr>
            <a:r>
              <a:rPr lang="en-US" altLang="zh-CN" b="1" dirty="0"/>
              <a:t>O2O</a:t>
            </a:r>
            <a:r>
              <a:rPr lang="zh-CN" altLang="en-US" dirty="0"/>
              <a:t>行业应用数量快速增加，覆盖更多生活相关</a:t>
            </a:r>
            <a:r>
              <a:rPr lang="zh-CN" altLang="en-US" dirty="0" smtClean="0"/>
              <a:t>领域。</a:t>
            </a:r>
            <a:endParaRPr lang="en-US" altLang="zh-CN" b="1" dirty="0" smtClean="0">
              <a:solidFill>
                <a:srgbClr val="262626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72514" y="3922131"/>
            <a:ext cx="1054330" cy="861696"/>
          </a:xfrm>
          <a:prstGeom prst="rect">
            <a:avLst/>
          </a:prstGeom>
          <a:solidFill>
            <a:srgbClr val="3A7DC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27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593629" y="3419478"/>
            <a:ext cx="1054330" cy="1364352"/>
          </a:xfrm>
          <a:prstGeom prst="rect">
            <a:avLst/>
          </a:prstGeom>
          <a:solidFill>
            <a:srgbClr val="3A7DC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44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1293274" y="4783827"/>
            <a:ext cx="3929774" cy="0"/>
          </a:xfrm>
          <a:prstGeom prst="line">
            <a:avLst/>
          </a:prstGeom>
          <a:ln>
            <a:solidFill>
              <a:srgbClr val="5971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流程图: 联系 7"/>
          <p:cNvSpPr/>
          <p:nvPr/>
        </p:nvSpPr>
        <p:spPr>
          <a:xfrm>
            <a:off x="6373713" y="2699395"/>
            <a:ext cx="1080000" cy="1080000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社区</a:t>
            </a:r>
            <a:endParaRPr lang="zh-CN" altLang="en-US" dirty="0"/>
          </a:p>
        </p:txBody>
      </p:sp>
      <p:sp>
        <p:nvSpPr>
          <p:cNvPr id="9" name="流程图: 联系 8"/>
          <p:cNvSpPr/>
          <p:nvPr/>
        </p:nvSpPr>
        <p:spPr>
          <a:xfrm>
            <a:off x="7331707" y="2333391"/>
            <a:ext cx="1220400" cy="1220736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餐饮</a:t>
            </a:r>
          </a:p>
        </p:txBody>
      </p:sp>
      <p:sp>
        <p:nvSpPr>
          <p:cNvPr id="10" name="流程图: 联系 9"/>
          <p:cNvSpPr/>
          <p:nvPr/>
        </p:nvSpPr>
        <p:spPr>
          <a:xfrm>
            <a:off x="8389937" y="2771403"/>
            <a:ext cx="1076400" cy="107700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票务</a:t>
            </a:r>
            <a:endParaRPr lang="zh-CN" altLang="en-US" dirty="0"/>
          </a:p>
        </p:txBody>
      </p:sp>
      <p:sp>
        <p:nvSpPr>
          <p:cNvPr id="11" name="流程图: 联系 10"/>
          <p:cNvSpPr/>
          <p:nvPr/>
        </p:nvSpPr>
        <p:spPr>
          <a:xfrm>
            <a:off x="9182025" y="2267347"/>
            <a:ext cx="892800" cy="892967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医疗</a:t>
            </a:r>
            <a:endParaRPr lang="zh-CN" altLang="en-US" dirty="0"/>
          </a:p>
        </p:txBody>
      </p:sp>
      <p:sp>
        <p:nvSpPr>
          <p:cNvPr id="12" name="流程图: 联系 11"/>
          <p:cNvSpPr/>
          <p:nvPr/>
        </p:nvSpPr>
        <p:spPr>
          <a:xfrm>
            <a:off x="9758089" y="2843411"/>
            <a:ext cx="1004400" cy="1005312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母婴</a:t>
            </a:r>
            <a:endParaRPr lang="zh-CN" altLang="en-US" dirty="0"/>
          </a:p>
        </p:txBody>
      </p:sp>
      <p:sp>
        <p:nvSpPr>
          <p:cNvPr id="13" name="流程图: 联系 12"/>
          <p:cNvSpPr/>
          <p:nvPr/>
        </p:nvSpPr>
        <p:spPr>
          <a:xfrm>
            <a:off x="9974113" y="3851523"/>
            <a:ext cx="957600" cy="958319"/>
          </a:xfrm>
          <a:prstGeom prst="flowChartConnector">
            <a:avLst/>
          </a:prstGeom>
          <a:solidFill>
            <a:srgbClr val="4597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教育</a:t>
            </a:r>
            <a:endParaRPr lang="zh-CN" altLang="en-US" dirty="0"/>
          </a:p>
        </p:txBody>
      </p:sp>
      <p:sp>
        <p:nvSpPr>
          <p:cNvPr id="14" name="流程图: 联系 13"/>
          <p:cNvSpPr/>
          <p:nvPr/>
        </p:nvSpPr>
        <p:spPr>
          <a:xfrm>
            <a:off x="9182025" y="3491483"/>
            <a:ext cx="860400" cy="861696"/>
          </a:xfrm>
          <a:prstGeom prst="flowChartConnector">
            <a:avLst/>
          </a:prstGeom>
          <a:solidFill>
            <a:srgbClr val="3A7DC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房产</a:t>
            </a:r>
            <a:endParaRPr lang="zh-CN" altLang="en-US" dirty="0"/>
          </a:p>
        </p:txBody>
      </p:sp>
      <p:sp>
        <p:nvSpPr>
          <p:cNvPr id="15" name="流程图: 联系 14"/>
          <p:cNvSpPr/>
          <p:nvPr/>
        </p:nvSpPr>
        <p:spPr>
          <a:xfrm>
            <a:off x="7523407" y="3591162"/>
            <a:ext cx="1436400" cy="1436160"/>
          </a:xfrm>
          <a:prstGeom prst="flowChartConnector">
            <a:avLst/>
          </a:prstGeom>
          <a:solidFill>
            <a:srgbClr val="FF8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旅游</a:t>
            </a:r>
            <a:endParaRPr lang="zh-CN" altLang="en-US" dirty="0"/>
          </a:p>
        </p:txBody>
      </p:sp>
      <p:sp>
        <p:nvSpPr>
          <p:cNvPr id="16" name="流程图: 联系 15"/>
          <p:cNvSpPr/>
          <p:nvPr/>
        </p:nvSpPr>
        <p:spPr>
          <a:xfrm>
            <a:off x="9031138" y="4309239"/>
            <a:ext cx="788400" cy="789888"/>
          </a:xfrm>
          <a:prstGeom prst="flowChartConnector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家政</a:t>
            </a:r>
            <a:endParaRPr lang="zh-CN" altLang="en-US" dirty="0"/>
          </a:p>
        </p:txBody>
      </p:sp>
      <p:sp>
        <p:nvSpPr>
          <p:cNvPr id="17" name="流程图: 联系 16"/>
          <p:cNvSpPr/>
          <p:nvPr/>
        </p:nvSpPr>
        <p:spPr>
          <a:xfrm>
            <a:off x="6181532" y="3662967"/>
            <a:ext cx="1581495" cy="158040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汽车服务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718187" y="2270550"/>
            <a:ext cx="450486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200" b="1" dirty="0" smtClean="0">
                <a:solidFill>
                  <a:schemeClr val="bg2">
                    <a:lumMod val="25000"/>
                  </a:schemeClr>
                </a:solidFill>
              </a:rPr>
              <a:t>2014</a:t>
            </a:r>
            <a:r>
              <a:rPr lang="zh-CN" altLang="en-US" sz="1200" b="1" dirty="0" smtClean="0">
                <a:solidFill>
                  <a:schemeClr val="bg2">
                    <a:lumMod val="25000"/>
                  </a:schemeClr>
                </a:solidFill>
              </a:rPr>
              <a:t>年</a:t>
            </a:r>
            <a:r>
              <a:rPr lang="en-US" altLang="zh-CN" sz="1200" b="1" dirty="0" smtClean="0">
                <a:solidFill>
                  <a:schemeClr val="bg2">
                    <a:lumMod val="25000"/>
                  </a:schemeClr>
                </a:solidFill>
              </a:rPr>
              <a:t>1-12</a:t>
            </a:r>
            <a:r>
              <a:rPr lang="zh-CN" altLang="en-US" sz="1200" b="1" dirty="0" smtClean="0">
                <a:solidFill>
                  <a:schemeClr val="bg2">
                    <a:lumMod val="25000"/>
                  </a:schemeClr>
                </a:solidFill>
              </a:rPr>
              <a:t>月 </a:t>
            </a:r>
            <a:r>
              <a:rPr lang="en-US" altLang="zh-CN" sz="1200" b="1" dirty="0" smtClean="0">
                <a:solidFill>
                  <a:schemeClr val="bg2">
                    <a:lumMod val="25000"/>
                  </a:schemeClr>
                </a:solidFill>
              </a:rPr>
              <a:t>Top1000</a:t>
            </a:r>
            <a:r>
              <a:rPr lang="zh-CN" altLang="en-US" sz="1200" b="1" dirty="0" smtClean="0">
                <a:solidFill>
                  <a:schemeClr val="bg2">
                    <a:lumMod val="25000"/>
                  </a:schemeClr>
                </a:solidFill>
              </a:rPr>
              <a:t>应用中</a:t>
            </a:r>
            <a:r>
              <a:rPr lang="en-US" altLang="zh-CN" sz="1200" b="1" dirty="0" smtClean="0">
                <a:solidFill>
                  <a:schemeClr val="bg2">
                    <a:lumMod val="25000"/>
                  </a:schemeClr>
                </a:solidFill>
              </a:rPr>
              <a:t>O2O</a:t>
            </a:r>
            <a:r>
              <a:rPr lang="zh-CN" altLang="en-US" sz="1200" b="1" dirty="0" smtClean="0">
                <a:solidFill>
                  <a:schemeClr val="bg2">
                    <a:lumMod val="25000"/>
                  </a:schemeClr>
                </a:solidFill>
              </a:rPr>
              <a:t>应用款数</a:t>
            </a:r>
            <a:endParaRPr lang="en-US" altLang="zh-CN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676666" y="3553828"/>
            <a:ext cx="1246026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zh-CN" altLang="en-US" sz="1200" b="1" dirty="0" smtClean="0">
                <a:solidFill>
                  <a:schemeClr val="bg2">
                    <a:lumMod val="25000"/>
                  </a:schemeClr>
                </a:solidFill>
              </a:rPr>
              <a:t>单位：款</a:t>
            </a:r>
            <a:endParaRPr lang="en-US" altLang="zh-CN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676666" y="4736836"/>
            <a:ext cx="1246026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200" b="1" dirty="0" smtClean="0">
                <a:solidFill>
                  <a:schemeClr val="bg2">
                    <a:lumMod val="25000"/>
                  </a:schemeClr>
                </a:solidFill>
              </a:rPr>
              <a:t>2014</a:t>
            </a:r>
            <a:r>
              <a:rPr lang="zh-CN" altLang="en-US" sz="1200" b="1" dirty="0" smtClean="0">
                <a:solidFill>
                  <a:schemeClr val="bg2">
                    <a:lumMod val="25000"/>
                  </a:schemeClr>
                </a:solidFill>
              </a:rPr>
              <a:t>年</a:t>
            </a:r>
            <a:r>
              <a:rPr lang="en-US" altLang="zh-CN" sz="1200" b="1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zh-CN" altLang="en-US" sz="1200" b="1" dirty="0" smtClean="0">
                <a:solidFill>
                  <a:schemeClr val="bg2">
                    <a:lumMod val="25000"/>
                  </a:schemeClr>
                </a:solidFill>
              </a:rPr>
              <a:t>月</a:t>
            </a:r>
            <a:endParaRPr lang="en-US" altLang="zh-CN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502259" y="4774563"/>
            <a:ext cx="1433249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200" b="1" dirty="0" smtClean="0">
                <a:solidFill>
                  <a:schemeClr val="bg2">
                    <a:lumMod val="25000"/>
                  </a:schemeClr>
                </a:solidFill>
              </a:rPr>
              <a:t>2014</a:t>
            </a:r>
            <a:r>
              <a:rPr lang="zh-CN" altLang="en-US" sz="1200" b="1" dirty="0" smtClean="0">
                <a:solidFill>
                  <a:schemeClr val="bg2">
                    <a:lumMod val="25000"/>
                  </a:schemeClr>
                </a:solidFill>
              </a:rPr>
              <a:t>年</a:t>
            </a:r>
            <a:r>
              <a:rPr lang="en-US" altLang="zh-CN" sz="1200" b="1" dirty="0" smtClean="0">
                <a:solidFill>
                  <a:schemeClr val="bg2">
                    <a:lumMod val="25000"/>
                  </a:schemeClr>
                </a:solidFill>
              </a:rPr>
              <a:t>12</a:t>
            </a:r>
            <a:r>
              <a:rPr lang="zh-CN" altLang="en-US" sz="1200" b="1" dirty="0" smtClean="0">
                <a:solidFill>
                  <a:schemeClr val="bg2">
                    <a:lumMod val="25000"/>
                  </a:schemeClr>
                </a:solidFill>
              </a:rPr>
              <a:t>月</a:t>
            </a:r>
            <a:endParaRPr lang="en-US" altLang="zh-CN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01567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移动互联网概况与发展趋势</a:t>
            </a:r>
            <a:endParaRPr lang="en-US" altLang="zh-CN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6488" y="1121620"/>
            <a:ext cx="11022538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6575" lvl="0" indent="-536575" eaLnBrk="0" hangingPunct="0">
              <a:lnSpc>
                <a:spcPct val="150000"/>
              </a:lnSpc>
              <a:spcAft>
                <a:spcPts val="600"/>
              </a:spcAft>
              <a:buBlip>
                <a:blip r:embed="rId3"/>
              </a:buBlip>
              <a:tabLst>
                <a:tab pos="442913" algn="l"/>
              </a:tabLst>
            </a:pPr>
            <a:r>
              <a:rPr lang="zh-CN" altLang="en-US" dirty="0"/>
              <a:t>电商移动端交易占比提升，社交电商逐渐兴起，</a:t>
            </a:r>
            <a:r>
              <a:rPr lang="en-US" altLang="zh-CN" b="1" dirty="0"/>
              <a:t>O2O</a:t>
            </a:r>
            <a:r>
              <a:rPr lang="zh-CN" altLang="en-US" dirty="0"/>
              <a:t>与移动电商协同构建移动消费</a:t>
            </a:r>
            <a:r>
              <a:rPr lang="zh-CN" altLang="en-US" dirty="0" smtClean="0"/>
              <a:t>闭环。</a:t>
            </a:r>
            <a:endParaRPr lang="en-US" altLang="zh-CN" b="1" dirty="0" smtClean="0">
              <a:solidFill>
                <a:srgbClr val="262626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61442" name="Picture 2" descr="C:\Users\Administrator\Desktop\1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193" y="2051323"/>
            <a:ext cx="8583528" cy="345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8799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fontAlgn="auto">
              <a:spcAft>
                <a:spcPts val="0"/>
              </a:spcAft>
              <a:buNone/>
            </a:pPr>
            <a:r>
              <a:rPr lang="zh-CN" altLang="en-US" b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移动互联网概况与发展趋势</a:t>
            </a:r>
            <a:endParaRPr lang="en-US" altLang="zh-CN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6488" y="1121620"/>
            <a:ext cx="11022538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6575" lvl="0" indent="-536575" eaLnBrk="0" hangingPunct="0">
              <a:lnSpc>
                <a:spcPct val="150000"/>
              </a:lnSpc>
              <a:spcAft>
                <a:spcPts val="600"/>
              </a:spcAft>
              <a:buBlip>
                <a:blip r:embed="rId3"/>
              </a:buBlip>
              <a:tabLst>
                <a:tab pos="442913" algn="l"/>
              </a:tabLst>
            </a:pPr>
            <a:r>
              <a:rPr lang="zh-CN" altLang="en-US" dirty="0"/>
              <a:t>移动广告行业对广告效果和用户生命周期的关注度快速提升，广告投放由粗放式向精准营销</a:t>
            </a:r>
            <a:r>
              <a:rPr lang="zh-CN" altLang="en-US" dirty="0" smtClean="0"/>
              <a:t>迈进。</a:t>
            </a:r>
            <a:endParaRPr lang="en-US" altLang="zh-CN" b="1" dirty="0" smtClean="0">
              <a:solidFill>
                <a:srgbClr val="262626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62466" name="Picture 2" descr="C:\Users\Administrator\Desktop\1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161" y="1979315"/>
            <a:ext cx="9145016" cy="389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98624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AutoShape 20"/>
          <p:cNvSpPr>
            <a:spLocks noChangeArrowheads="1"/>
          </p:cNvSpPr>
          <p:nvPr/>
        </p:nvSpPr>
        <p:spPr bwMode="auto">
          <a:xfrm>
            <a:off x="4298016" y="1499038"/>
            <a:ext cx="5172829" cy="487592"/>
          </a:xfrm>
          <a:prstGeom prst="roundRect">
            <a:avLst>
              <a:gd name="adj" fmla="val 50000"/>
            </a:avLst>
          </a:prstGeom>
          <a:solidFill>
            <a:srgbClr val="81D31A"/>
          </a:solidFill>
          <a:ln w="19050" cap="flat" cmpd="sng">
            <a:solidFill>
              <a:srgbClr val="C0C0C0"/>
            </a:solidFill>
            <a:round/>
            <a:headEnd/>
            <a:tailEnd/>
          </a:ln>
          <a:effectLst>
            <a:outerShdw blurRad="63500"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 dirty="0"/>
          </a:p>
        </p:txBody>
      </p:sp>
      <p:sp>
        <p:nvSpPr>
          <p:cNvPr id="14342" name="Rectangle 21"/>
          <p:cNvSpPr>
            <a:spLocks noChangeArrowheads="1"/>
          </p:cNvSpPr>
          <p:nvPr/>
        </p:nvSpPr>
        <p:spPr bwMode="auto">
          <a:xfrm>
            <a:off x="4552113" y="1549697"/>
            <a:ext cx="4696561" cy="368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zh-CN" b="1" dirty="0" err="1" smtClean="0"/>
              <a:t>iOS</a:t>
            </a:r>
            <a:r>
              <a:rPr lang="zh-CN" altLang="en-US" b="1" dirty="0" smtClean="0"/>
              <a:t>系统简</a:t>
            </a:r>
            <a:r>
              <a:rPr lang="zh-CN" altLang="en-US" b="1" dirty="0"/>
              <a:t>介</a:t>
            </a:r>
            <a:endParaRPr lang="en-US" b="1" dirty="0"/>
          </a:p>
        </p:txBody>
      </p:sp>
      <p:sp>
        <p:nvSpPr>
          <p:cNvPr id="14343" name="AutoShape 24"/>
          <p:cNvSpPr>
            <a:spLocks noChangeArrowheads="1"/>
          </p:cNvSpPr>
          <p:nvPr/>
        </p:nvSpPr>
        <p:spPr bwMode="auto">
          <a:xfrm>
            <a:off x="4298016" y="2287417"/>
            <a:ext cx="5177055" cy="487592"/>
          </a:xfrm>
          <a:prstGeom prst="roundRect">
            <a:avLst>
              <a:gd name="adj" fmla="val 50000"/>
            </a:avLst>
          </a:prstGeom>
          <a:solidFill>
            <a:srgbClr val="81D31A"/>
          </a:solidFill>
          <a:ln w="19050" cap="flat" cmpd="sng">
            <a:solidFill>
              <a:srgbClr val="C0C0C0"/>
            </a:solidFill>
            <a:round/>
            <a:headEnd/>
            <a:tailEnd/>
          </a:ln>
          <a:effectLst>
            <a:outerShdw blurRad="63500"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 dirty="0"/>
          </a:p>
        </p:txBody>
      </p:sp>
      <p:sp>
        <p:nvSpPr>
          <p:cNvPr id="14344" name="Rectangle 25"/>
          <p:cNvSpPr>
            <a:spLocks noChangeArrowheads="1"/>
          </p:cNvSpPr>
          <p:nvPr/>
        </p:nvSpPr>
        <p:spPr bwMode="auto">
          <a:xfrm>
            <a:off x="4552114" y="2339659"/>
            <a:ext cx="4696559" cy="368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/>
            <a:r>
              <a:rPr lang="zh-CN" altLang="en-US" b="1" dirty="0"/>
              <a:t>  </a:t>
            </a:r>
            <a:r>
              <a:rPr lang="en-US" altLang="zh-CN" b="1" dirty="0" err="1"/>
              <a:t>iOS</a:t>
            </a:r>
            <a:r>
              <a:rPr lang="zh-CN" altLang="en-US" b="1" dirty="0" smtClean="0"/>
              <a:t>系统体系架构</a:t>
            </a:r>
            <a:endParaRPr lang="zh-CN" altLang="en-US" b="1" dirty="0"/>
          </a:p>
        </p:txBody>
      </p:sp>
      <p:sp>
        <p:nvSpPr>
          <p:cNvPr id="14345" name="AutoShape 29"/>
          <p:cNvSpPr>
            <a:spLocks noChangeArrowheads="1"/>
          </p:cNvSpPr>
          <p:nvPr/>
        </p:nvSpPr>
        <p:spPr bwMode="auto">
          <a:xfrm>
            <a:off x="4302239" y="3107461"/>
            <a:ext cx="5172829" cy="487592"/>
          </a:xfrm>
          <a:prstGeom prst="roundRect">
            <a:avLst>
              <a:gd name="adj" fmla="val 50000"/>
            </a:avLst>
          </a:prstGeom>
          <a:solidFill>
            <a:srgbClr val="81D31A"/>
          </a:solidFill>
          <a:ln w="19050" cap="flat" cmpd="sng">
            <a:solidFill>
              <a:srgbClr val="C0C0C0"/>
            </a:solidFill>
            <a:round/>
            <a:headEnd/>
            <a:tailEnd/>
          </a:ln>
          <a:effectLst>
            <a:outerShdw blurRad="63500"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zh-CN" altLang="en-US" dirty="0"/>
              <a:t> </a:t>
            </a:r>
            <a:r>
              <a:rPr lang="en-US" altLang="zh-CN" b="1" dirty="0" err="1" smtClean="0"/>
              <a:t>iOS</a:t>
            </a:r>
            <a:r>
              <a:rPr lang="zh-CN" altLang="en-US" b="1" dirty="0" smtClean="0">
                <a:sym typeface="Arial" charset="0"/>
              </a:rPr>
              <a:t>硬</a:t>
            </a:r>
            <a:r>
              <a:rPr lang="zh-CN" altLang="en-US" b="1" dirty="0">
                <a:sym typeface="Arial" charset="0"/>
              </a:rPr>
              <a:t>件平台</a:t>
            </a:r>
          </a:p>
        </p:txBody>
      </p:sp>
      <p:sp>
        <p:nvSpPr>
          <p:cNvPr id="14350" name="AutoShape 32"/>
          <p:cNvSpPr>
            <a:spLocks noChangeArrowheads="1"/>
          </p:cNvSpPr>
          <p:nvPr/>
        </p:nvSpPr>
        <p:spPr bwMode="auto">
          <a:xfrm>
            <a:off x="4298016" y="3969354"/>
            <a:ext cx="5172829" cy="487592"/>
          </a:xfrm>
          <a:prstGeom prst="roundRect">
            <a:avLst>
              <a:gd name="adj" fmla="val 50000"/>
            </a:avLst>
          </a:prstGeom>
          <a:solidFill>
            <a:srgbClr val="81D31A"/>
          </a:solidFill>
          <a:ln w="19050" cap="flat" cmpd="sng">
            <a:solidFill>
              <a:srgbClr val="C0C0C0"/>
            </a:solidFill>
            <a:round/>
            <a:headEnd/>
            <a:tailEnd/>
          </a:ln>
          <a:effectLst>
            <a:outerShdw blurRad="63500"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 dirty="0"/>
          </a:p>
        </p:txBody>
      </p:sp>
      <p:sp>
        <p:nvSpPr>
          <p:cNvPr id="14351" name="Rectangle 33"/>
          <p:cNvSpPr>
            <a:spLocks noChangeArrowheads="1"/>
          </p:cNvSpPr>
          <p:nvPr/>
        </p:nvSpPr>
        <p:spPr bwMode="auto">
          <a:xfrm>
            <a:off x="4456263" y="4020011"/>
            <a:ext cx="479240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zh-CN" b="1" dirty="0" err="1" smtClean="0"/>
              <a:t>iOS</a:t>
            </a:r>
            <a:r>
              <a:rPr lang="zh-CN" altLang="en-US" b="1" dirty="0" smtClean="0"/>
              <a:t>学习</a:t>
            </a:r>
            <a:r>
              <a:rPr lang="zh-CN" altLang="en-US" b="1" dirty="0"/>
              <a:t>方法</a:t>
            </a:r>
          </a:p>
        </p:txBody>
      </p:sp>
      <p:sp>
        <p:nvSpPr>
          <p:cNvPr id="14352" name="AutoShape 32"/>
          <p:cNvSpPr>
            <a:spLocks noChangeArrowheads="1"/>
          </p:cNvSpPr>
          <p:nvPr/>
        </p:nvSpPr>
        <p:spPr bwMode="auto">
          <a:xfrm>
            <a:off x="4302239" y="4798891"/>
            <a:ext cx="5172829" cy="487592"/>
          </a:xfrm>
          <a:prstGeom prst="roundRect">
            <a:avLst>
              <a:gd name="adj" fmla="val 50000"/>
            </a:avLst>
          </a:prstGeom>
          <a:solidFill>
            <a:srgbClr val="81D31A"/>
          </a:solidFill>
          <a:ln w="19050" cap="flat" cmpd="sng">
            <a:solidFill>
              <a:srgbClr val="C0C0C0"/>
            </a:solidFill>
            <a:round/>
            <a:headEnd/>
            <a:tailEnd/>
          </a:ln>
          <a:effectLst>
            <a:outerShdw blurRad="63500"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 dirty="0"/>
          </a:p>
        </p:txBody>
      </p:sp>
      <p:sp>
        <p:nvSpPr>
          <p:cNvPr id="14353" name="Rectangle 33"/>
          <p:cNvSpPr>
            <a:spLocks noChangeArrowheads="1"/>
          </p:cNvSpPr>
          <p:nvPr/>
        </p:nvSpPr>
        <p:spPr bwMode="auto">
          <a:xfrm>
            <a:off x="4552114" y="4860632"/>
            <a:ext cx="4696559" cy="368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zh-CN" b="1" dirty="0" err="1" smtClean="0"/>
              <a:t>iOS</a:t>
            </a:r>
            <a:r>
              <a:rPr lang="zh-CN" altLang="en-US" b="1" dirty="0" smtClean="0"/>
              <a:t>核心知识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156" y="2627387"/>
            <a:ext cx="1693551" cy="1621084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iOS</a:t>
            </a:r>
            <a:r>
              <a:rPr kumimoji="1" lang="zh-CN" altLang="en-US" dirty="0" smtClean="0"/>
              <a:t>开发介绍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0095171"/>
      </p:ext>
    </p:extLst>
  </p:cSld>
  <p:clrMapOvr>
    <a:masterClrMapping/>
  </p:clrMapOvr>
  <p:transition xmlns:p14="http://schemas.microsoft.com/office/powerpoint/2010/main"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fontAlgn="auto">
              <a:spcAft>
                <a:spcPts val="0"/>
              </a:spcAft>
              <a:buNone/>
            </a:pPr>
            <a:r>
              <a:rPr lang="zh-CN" altLang="en-US" b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移动</a:t>
            </a:r>
            <a:r>
              <a:rPr lang="zh-CN" altLang="en-US" b="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互联网概况与发展趋势</a:t>
            </a:r>
            <a:endParaRPr lang="en-US" altLang="zh-CN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6488" y="1121620"/>
            <a:ext cx="11022538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6575" lvl="0" indent="-536575" eaLnBrk="0" hangingPunct="0">
              <a:lnSpc>
                <a:spcPct val="150000"/>
              </a:lnSpc>
              <a:spcAft>
                <a:spcPts val="600"/>
              </a:spcAft>
              <a:buBlip>
                <a:blip r:embed="rId3"/>
              </a:buBlip>
              <a:tabLst>
                <a:tab pos="442913" algn="l"/>
              </a:tabLst>
            </a:pPr>
            <a:r>
              <a:rPr lang="zh-CN" altLang="en-US" dirty="0"/>
              <a:t>互联网金融增势趋于理性，传统金融企业迎来移动端发展</a:t>
            </a:r>
            <a:r>
              <a:rPr lang="zh-CN" altLang="en-US" dirty="0" smtClean="0"/>
              <a:t>机遇。</a:t>
            </a:r>
            <a:endParaRPr lang="en-US" altLang="zh-CN" b="1" dirty="0" smtClean="0">
              <a:solidFill>
                <a:srgbClr val="262626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63490" name="Picture 2" descr="C:\Users\Administrator\Desktop\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145" y="1979315"/>
            <a:ext cx="9015573" cy="3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25487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为什么要选择移动开发</a:t>
            </a:r>
          </a:p>
        </p:txBody>
      </p:sp>
      <p:sp>
        <p:nvSpPr>
          <p:cNvPr id="302082" name="Rectangle 3"/>
          <p:cNvSpPr>
            <a:spLocks noGrp="1" noChangeArrowheads="1"/>
          </p:cNvSpPr>
          <p:nvPr>
            <p:ph idx="1"/>
          </p:nvPr>
        </p:nvSpPr>
        <p:spPr>
          <a:xfrm>
            <a:off x="397049" y="1331243"/>
            <a:ext cx="11166223" cy="4608512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kumimoji="0" lang="zh-CN" altLang="en-US" sz="1800" dirty="0">
                <a:latin typeface="Courier New" charset="0"/>
                <a:ea typeface="宋体" charset="0"/>
                <a:cs typeface="宋体" charset="0"/>
              </a:rPr>
              <a:t>手机将是人类最离不开的设备之一，硬件软件参数也</a:t>
            </a:r>
            <a:r>
              <a:rPr kumimoji="0" lang="zh-CN" altLang="en-US" sz="1800" dirty="0" smtClean="0">
                <a:latin typeface="Courier New" charset="0"/>
                <a:ea typeface="宋体" charset="0"/>
                <a:cs typeface="宋体" charset="0"/>
              </a:rPr>
              <a:t>越来越强，应用需求量剧增</a:t>
            </a:r>
          </a:p>
          <a:p>
            <a:pPr>
              <a:buFont typeface="Wingdings" charset="0"/>
              <a:buNone/>
            </a:pPr>
            <a:endParaRPr kumimoji="0" lang="zh-CN" altLang="en-US" sz="1800" dirty="0" smtClean="0">
              <a:latin typeface="Courier New" charset="0"/>
              <a:ea typeface="宋体" charset="0"/>
              <a:cs typeface="宋体" charset="0"/>
            </a:endParaRPr>
          </a:p>
          <a:p>
            <a:r>
              <a:rPr kumimoji="0" lang="zh-CN" altLang="en-US" sz="1800" dirty="0" smtClean="0">
                <a:latin typeface="Courier New" charset="0"/>
                <a:ea typeface="宋体" charset="0"/>
                <a:cs typeface="宋体" charset="0"/>
              </a:rPr>
              <a:t>移动互联</a:t>
            </a:r>
            <a:r>
              <a:rPr kumimoji="0" lang="zh-CN" altLang="en-US" sz="1800" dirty="0">
                <a:latin typeface="Courier New" charset="0"/>
                <a:ea typeface="宋体" charset="0"/>
                <a:cs typeface="宋体" charset="0"/>
              </a:rPr>
              <a:t>（就是将移动通信和互联网二者结合起来）发展迅速，各大公司都对移动互联市场虎视眈眈：</a:t>
            </a:r>
          </a:p>
          <a:p>
            <a:pPr>
              <a:buFont typeface="Wingdings" charset="0"/>
              <a:buChar char="u"/>
            </a:pPr>
            <a:r>
              <a:rPr kumimoji="0" lang="zh-CN" altLang="en-US" sz="1800" dirty="0">
                <a:latin typeface="Courier New" charset="0"/>
                <a:ea typeface="宋体" charset="0"/>
                <a:cs typeface="宋体" charset="0"/>
              </a:rPr>
              <a:t>腾讯以6000万的价格收购了一款由6人团队开发的手机刷机软件</a:t>
            </a:r>
          </a:p>
          <a:p>
            <a:pPr>
              <a:buFont typeface="Wingdings" charset="0"/>
              <a:buChar char="u"/>
            </a:pPr>
            <a:r>
              <a:rPr kumimoji="0" lang="zh-CN" altLang="en-US" sz="1800" dirty="0">
                <a:latin typeface="Courier New" charset="0"/>
                <a:ea typeface="宋体" charset="0"/>
                <a:cs typeface="宋体" charset="0"/>
              </a:rPr>
              <a:t>Facebook准备斥资10亿美元收购以色列移动卫星导航初创企业</a:t>
            </a:r>
            <a:r>
              <a:rPr kumimoji="0" lang="zh-CN" altLang="en-US" sz="1800" dirty="0" smtClean="0">
                <a:latin typeface="Courier New" charset="0"/>
                <a:ea typeface="宋体" charset="0"/>
                <a:cs typeface="宋体" charset="0"/>
              </a:rPr>
              <a:t>Waze</a:t>
            </a:r>
            <a:endParaRPr kumimoji="0" lang="en-US" altLang="zh-CN" sz="1800" dirty="0" smtClean="0">
              <a:latin typeface="Courier New" charset="0"/>
              <a:ea typeface="宋体" charset="0"/>
              <a:cs typeface="宋体" charset="0"/>
            </a:endParaRPr>
          </a:p>
          <a:p>
            <a:pPr>
              <a:buFont typeface="Wingdings" charset="0"/>
              <a:buChar char="u"/>
            </a:pPr>
            <a:r>
              <a:rPr kumimoji="0" lang="zh-CN" altLang="en-US" sz="1800" dirty="0" smtClean="0">
                <a:latin typeface="Courier New" charset="0"/>
                <a:ea typeface="宋体" charset="0"/>
                <a:cs typeface="宋体" charset="0"/>
              </a:rPr>
              <a:t>百度</a:t>
            </a:r>
            <a:r>
              <a:rPr kumimoji="0" lang="en-US" altLang="zh-CN" sz="1800" dirty="0" smtClean="0">
                <a:latin typeface="Courier New" charset="0"/>
                <a:ea typeface="宋体" charset="0"/>
                <a:cs typeface="宋体" charset="0"/>
              </a:rPr>
              <a:t>19</a:t>
            </a:r>
            <a:r>
              <a:rPr kumimoji="0" lang="zh-CN" altLang="en-US" sz="1800" dirty="0" smtClean="0">
                <a:latin typeface="Courier New" charset="0"/>
                <a:ea typeface="宋体" charset="0"/>
                <a:cs typeface="宋体" charset="0"/>
              </a:rPr>
              <a:t>亿美元收购</a:t>
            </a:r>
            <a:r>
              <a:rPr kumimoji="0" lang="en-US" altLang="zh-CN" sz="1800" dirty="0" smtClean="0">
                <a:latin typeface="Courier New" charset="0"/>
                <a:ea typeface="宋体" charset="0"/>
                <a:cs typeface="宋体" charset="0"/>
              </a:rPr>
              <a:t>91</a:t>
            </a:r>
            <a:r>
              <a:rPr kumimoji="0" lang="zh-CN" altLang="en-US" sz="1800" dirty="0" smtClean="0">
                <a:latin typeface="Courier New" charset="0"/>
                <a:ea typeface="宋体" charset="0"/>
                <a:cs typeface="宋体" charset="0"/>
              </a:rPr>
              <a:t>手机无线</a:t>
            </a:r>
            <a:endParaRPr kumimoji="0" lang="zh-CN" altLang="en-US" sz="1800" dirty="0">
              <a:latin typeface="Courier New" charset="0"/>
              <a:ea typeface="宋体" charset="0"/>
              <a:cs typeface="宋体" charset="0"/>
            </a:endParaRPr>
          </a:p>
          <a:p>
            <a:endParaRPr kumimoji="0" lang="zh-CN" altLang="en-US" sz="1800" dirty="0">
              <a:latin typeface="Courier New" charset="0"/>
              <a:ea typeface="宋体" charset="0"/>
              <a:cs typeface="宋体" charset="0"/>
            </a:endParaRPr>
          </a:p>
          <a:p>
            <a:r>
              <a:rPr kumimoji="0" lang="zh-CN" altLang="en-US" sz="1800" dirty="0">
                <a:latin typeface="Courier New" charset="0"/>
                <a:ea typeface="宋体" charset="0"/>
                <a:cs typeface="宋体" charset="0"/>
              </a:rPr>
              <a:t>想在移动互联领域捞一桶金的创业者，也像雨后春笋般渐渐多起来了。因为，移动互联才只是个开始！！！</a:t>
            </a:r>
          </a:p>
          <a:p>
            <a:endParaRPr kumimoji="0" lang="zh-CN" altLang="en-US" sz="1800" dirty="0">
              <a:latin typeface="Courier New" charset="0"/>
              <a:ea typeface="宋体" charset="0"/>
              <a:cs typeface="宋体" charset="0"/>
            </a:endParaRPr>
          </a:p>
          <a:p>
            <a:r>
              <a:rPr kumimoji="0" lang="zh-CN" altLang="en-US" sz="1800" dirty="0">
                <a:latin typeface="Courier New" charset="0"/>
                <a:ea typeface="宋体" charset="0"/>
                <a:cs typeface="宋体" charset="0"/>
              </a:rPr>
              <a:t>众多公司为了在移动互联市场立足，都纷纷出了自己的移动终端产品。现在的软件，有了电脑版，就得出一个手机版。</a:t>
            </a:r>
          </a:p>
          <a:p>
            <a:endParaRPr kumimoji="0" lang="zh-CN" altLang="en-US" sz="1800" dirty="0">
              <a:latin typeface="Courier New" charset="0"/>
              <a:ea typeface="宋体" charset="0"/>
              <a:cs typeface="宋体" charset="0"/>
            </a:endParaRPr>
          </a:p>
          <a:p>
            <a:r>
              <a:rPr kumimoji="0" lang="zh-CN" altLang="en-US" sz="1800" dirty="0">
                <a:latin typeface="Courier New" charset="0"/>
                <a:ea typeface="宋体" charset="0"/>
                <a:cs typeface="宋体" charset="0"/>
              </a:rPr>
              <a:t>总之，现在的市场对移动开发人才的需求量是非常大的</a:t>
            </a:r>
            <a:endParaRPr kumimoji="0" lang="zh-CN" altLang="en-US" sz="1800" dirty="0">
              <a:latin typeface="Courier New" charset="0"/>
              <a:ea typeface="宋体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04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主流手机操作系统</a:t>
            </a:r>
          </a:p>
        </p:txBody>
      </p:sp>
      <p:sp>
        <p:nvSpPr>
          <p:cNvPr id="303106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0" lang="zh-CN" altLang="en-US" sz="1800" dirty="0">
                <a:latin typeface="Courier New" charset="0"/>
                <a:ea typeface="宋体" charset="0"/>
                <a:cs typeface="宋体" charset="0"/>
              </a:rPr>
              <a:t>目前应用在手机上的操作系统主要有</a:t>
            </a:r>
            <a:r>
              <a:rPr kumimoji="0" lang="zh-CN" altLang="en-US" sz="1800" dirty="0" smtClean="0">
                <a:latin typeface="Courier New" charset="0"/>
                <a:ea typeface="宋体" charset="0"/>
                <a:cs typeface="宋体" charset="0"/>
              </a:rPr>
              <a:t>：</a:t>
            </a:r>
            <a:r>
              <a:rPr kumimoji="0" lang="zh-CN" altLang="en-US" sz="1800" dirty="0" smtClean="0">
                <a:solidFill>
                  <a:srgbClr val="FF0000"/>
                </a:solidFill>
                <a:latin typeface="Courier New" charset="0"/>
                <a:ea typeface="宋体" charset="0"/>
                <a:cs typeface="宋体" charset="0"/>
              </a:rPr>
              <a:t>Android</a:t>
            </a:r>
            <a:r>
              <a:rPr kumimoji="0" lang="zh-CN" altLang="en-US" sz="1800" dirty="0">
                <a:solidFill>
                  <a:srgbClr val="FF0000"/>
                </a:solidFill>
                <a:latin typeface="Courier New" charset="0"/>
                <a:ea typeface="宋体" charset="0"/>
                <a:cs typeface="宋体" charset="0"/>
              </a:rPr>
              <a:t>（安卓）</a:t>
            </a:r>
            <a:r>
              <a:rPr kumimoji="0" lang="zh-CN" altLang="en-US" sz="1800" dirty="0">
                <a:latin typeface="Courier New" charset="0"/>
                <a:ea typeface="宋体" charset="0"/>
                <a:cs typeface="宋体" charset="0"/>
              </a:rPr>
              <a:t>、</a:t>
            </a:r>
            <a:r>
              <a:rPr kumimoji="0" lang="zh-CN" altLang="en-US" sz="1800" dirty="0">
                <a:solidFill>
                  <a:srgbClr val="FF0000"/>
                </a:solidFill>
                <a:latin typeface="Courier New" charset="0"/>
                <a:ea typeface="宋体" charset="0"/>
                <a:cs typeface="宋体" charset="0"/>
              </a:rPr>
              <a:t>iOS</a:t>
            </a:r>
            <a:r>
              <a:rPr kumimoji="0" lang="zh-CN" altLang="en-US" sz="1800" dirty="0">
                <a:latin typeface="Courier New" charset="0"/>
                <a:ea typeface="宋体" charset="0"/>
                <a:cs typeface="宋体" charset="0"/>
              </a:rPr>
              <a:t>、Black Berry（黑莓）OS、Windows Phone</a:t>
            </a:r>
          </a:p>
          <a:p>
            <a:endParaRPr kumimoji="0" lang="zh-CN" altLang="en-US" sz="1800" dirty="0">
              <a:latin typeface="Courier New" charset="0"/>
              <a:ea typeface="宋体" charset="0"/>
              <a:cs typeface="宋体" charset="0"/>
            </a:endParaRPr>
          </a:p>
          <a:p>
            <a:r>
              <a:rPr kumimoji="0" lang="zh-CN" altLang="en-US" sz="1800" dirty="0">
                <a:latin typeface="Courier New" charset="0"/>
                <a:ea typeface="宋体" charset="0"/>
                <a:cs typeface="宋体" charset="0"/>
              </a:rPr>
              <a:t>根据IDC（互联网数据中心）公布的数据，</a:t>
            </a:r>
            <a:r>
              <a:rPr kumimoji="0" lang="zh-CN" altLang="en-US" sz="1800" dirty="0" smtClean="0">
                <a:latin typeface="Courier New" charset="0"/>
                <a:ea typeface="宋体" charset="0"/>
                <a:cs typeface="宋体" charset="0"/>
              </a:rPr>
              <a:t>201</a:t>
            </a:r>
            <a:r>
              <a:rPr kumimoji="0" lang="en-US" altLang="zh-CN" sz="1800" dirty="0" smtClean="0">
                <a:latin typeface="Courier New" charset="0"/>
                <a:ea typeface="宋体" charset="0"/>
                <a:cs typeface="宋体" charset="0"/>
              </a:rPr>
              <a:t>4</a:t>
            </a:r>
            <a:r>
              <a:rPr kumimoji="0" lang="zh-CN" altLang="en-US" sz="1800" dirty="0" smtClean="0">
                <a:latin typeface="Courier New" charset="0"/>
                <a:ea typeface="宋体" charset="0"/>
                <a:cs typeface="宋体" charset="0"/>
              </a:rPr>
              <a:t>年</a:t>
            </a:r>
            <a:r>
              <a:rPr kumimoji="0" lang="zh-CN" altLang="en-US" sz="1800" dirty="0">
                <a:latin typeface="Courier New" charset="0"/>
                <a:ea typeface="宋体" charset="0"/>
                <a:cs typeface="宋体" charset="0"/>
              </a:rPr>
              <a:t>第四季度：</a:t>
            </a:r>
          </a:p>
          <a:p>
            <a:pPr>
              <a:buFont typeface="Wingdings" charset="0"/>
              <a:buChar char="u"/>
            </a:pPr>
            <a:r>
              <a:rPr kumimoji="0" lang="zh-CN" altLang="en-US" sz="1800" dirty="0">
                <a:latin typeface="Courier New" charset="0"/>
                <a:ea typeface="宋体" charset="0"/>
                <a:cs typeface="宋体" charset="0"/>
              </a:rPr>
              <a:t>Android和iOS在全球范围内的市场份额占有率总共为</a:t>
            </a:r>
            <a:r>
              <a:rPr kumimoji="0" lang="zh-CN" altLang="en-US" sz="1800" dirty="0" smtClean="0">
                <a:solidFill>
                  <a:srgbClr val="FF0000"/>
                </a:solidFill>
                <a:latin typeface="Courier New" charset="0"/>
                <a:ea typeface="宋体" charset="0"/>
                <a:cs typeface="宋体" charset="0"/>
              </a:rPr>
              <a:t>9</a:t>
            </a:r>
            <a:r>
              <a:rPr kumimoji="0" lang="en-US" altLang="zh-CN" sz="1800" dirty="0" smtClean="0">
                <a:solidFill>
                  <a:srgbClr val="FF0000"/>
                </a:solidFill>
                <a:latin typeface="Courier New" charset="0"/>
                <a:ea typeface="宋体" charset="0"/>
                <a:cs typeface="宋体" charset="0"/>
              </a:rPr>
              <a:t>6</a:t>
            </a:r>
            <a:r>
              <a:rPr kumimoji="0" lang="zh-CN" altLang="en-US" sz="1800" dirty="0" smtClean="0">
                <a:solidFill>
                  <a:srgbClr val="FF0000"/>
                </a:solidFill>
                <a:latin typeface="Courier New" charset="0"/>
                <a:ea typeface="宋体" charset="0"/>
                <a:cs typeface="宋体" charset="0"/>
              </a:rPr>
              <a:t>.</a:t>
            </a:r>
            <a:r>
              <a:rPr kumimoji="0" lang="en-US" altLang="zh-CN" sz="1800" dirty="0" smtClean="0">
                <a:solidFill>
                  <a:srgbClr val="FF0000"/>
                </a:solidFill>
                <a:latin typeface="Courier New" charset="0"/>
                <a:ea typeface="宋体" charset="0"/>
                <a:cs typeface="宋体" charset="0"/>
              </a:rPr>
              <a:t>3</a:t>
            </a:r>
            <a:r>
              <a:rPr kumimoji="0" lang="zh-CN" altLang="en-US" sz="1800" dirty="0" smtClean="0">
                <a:solidFill>
                  <a:srgbClr val="FF0000"/>
                </a:solidFill>
                <a:latin typeface="Courier New" charset="0"/>
                <a:ea typeface="宋体" charset="0"/>
                <a:cs typeface="宋体" charset="0"/>
              </a:rPr>
              <a:t>%</a:t>
            </a:r>
            <a:endParaRPr kumimoji="0" lang="zh-CN" altLang="en-US" sz="1800" dirty="0">
              <a:solidFill>
                <a:srgbClr val="FF0000"/>
              </a:solidFill>
              <a:latin typeface="Courier New" charset="0"/>
              <a:ea typeface="宋体" charset="0"/>
              <a:cs typeface="宋体" charset="0"/>
            </a:endParaRPr>
          </a:p>
          <a:p>
            <a:pPr>
              <a:buFont typeface="Wingdings" charset="0"/>
              <a:buChar char="u"/>
            </a:pPr>
            <a:r>
              <a:rPr kumimoji="0" lang="zh-CN" altLang="en-US" sz="1800" dirty="0">
                <a:latin typeface="Courier New" charset="0"/>
                <a:ea typeface="宋体" charset="0"/>
                <a:cs typeface="宋体" charset="0"/>
              </a:rPr>
              <a:t>Android和iOS</a:t>
            </a:r>
            <a:r>
              <a:rPr kumimoji="0" lang="zh-CN" altLang="en-US" sz="1800" dirty="0" smtClean="0">
                <a:latin typeface="Courier New" charset="0"/>
                <a:ea typeface="宋体" charset="0"/>
                <a:cs typeface="宋体" charset="0"/>
              </a:rPr>
              <a:t>手机共出货</a:t>
            </a:r>
            <a:r>
              <a:rPr kumimoji="0" lang="en-US" altLang="zh-CN" sz="1800" dirty="0" smtClean="0">
                <a:solidFill>
                  <a:srgbClr val="FF0000"/>
                </a:solidFill>
                <a:latin typeface="Courier New" charset="0"/>
                <a:ea typeface="宋体" charset="0"/>
                <a:cs typeface="宋体" charset="0"/>
              </a:rPr>
              <a:t>1</a:t>
            </a:r>
            <a:r>
              <a:rPr kumimoji="0" lang="zh-CN" altLang="en-US" sz="1800" dirty="0" smtClean="0">
                <a:solidFill>
                  <a:srgbClr val="FF0000"/>
                </a:solidFill>
                <a:latin typeface="Courier New" charset="0"/>
                <a:ea typeface="宋体" charset="0"/>
                <a:cs typeface="宋体" charset="0"/>
              </a:rPr>
              <a:t>2.</a:t>
            </a:r>
            <a:r>
              <a:rPr kumimoji="0" lang="en-US" altLang="zh-CN" sz="1800" dirty="0" smtClean="0">
                <a:solidFill>
                  <a:srgbClr val="FF0000"/>
                </a:solidFill>
                <a:latin typeface="Courier New" charset="0"/>
                <a:ea typeface="宋体" charset="0"/>
                <a:cs typeface="宋体" charset="0"/>
              </a:rPr>
              <a:t>38</a:t>
            </a:r>
            <a:r>
              <a:rPr kumimoji="0" lang="zh-CN" altLang="en-US" sz="1800" dirty="0" smtClean="0">
                <a:solidFill>
                  <a:srgbClr val="FF0000"/>
                </a:solidFill>
                <a:latin typeface="Courier New" charset="0"/>
                <a:ea typeface="宋体" charset="0"/>
                <a:cs typeface="宋体" charset="0"/>
              </a:rPr>
              <a:t>亿</a:t>
            </a:r>
            <a:r>
              <a:rPr kumimoji="0" lang="zh-CN" altLang="en-US" sz="1800" dirty="0" smtClean="0">
                <a:latin typeface="Courier New" charset="0"/>
                <a:ea typeface="宋体" charset="0"/>
                <a:cs typeface="宋体" charset="0"/>
              </a:rPr>
              <a:t>台，</a:t>
            </a:r>
            <a:r>
              <a:rPr lang="en-US" altLang="zh-CN" sz="1800" dirty="0" smtClean="0">
                <a:latin typeface="Courier New" charset="0"/>
                <a:ea typeface="宋体" charset="0"/>
                <a:cs typeface="宋体" charset="0"/>
              </a:rPr>
              <a:t>iPhone</a:t>
            </a:r>
            <a:r>
              <a:rPr lang="zh-CN" altLang="en-US" sz="1800" dirty="0" smtClean="0">
                <a:latin typeface="Courier New" charset="0"/>
                <a:ea typeface="宋体" charset="0"/>
                <a:cs typeface="宋体" charset="0"/>
              </a:rPr>
              <a:t>独占鳌头坐稳高端市场</a:t>
            </a:r>
            <a:endParaRPr kumimoji="0" lang="zh-CN" altLang="en-US" sz="1800" dirty="0">
              <a:latin typeface="Courier New" charset="0"/>
              <a:ea typeface="宋体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48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为什么要选择iOS（跟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ndroid的比较）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731925"/>
              </p:ext>
            </p:extLst>
          </p:nvPr>
        </p:nvGraphicFramePr>
        <p:xfrm>
          <a:off x="613073" y="1763291"/>
          <a:ext cx="10893837" cy="375913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631279"/>
                <a:gridCol w="3631279"/>
                <a:gridCol w="3631279"/>
              </a:tblGrid>
              <a:tr h="4176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对比项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121714" marR="121714" marT="45593" marB="45593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ea"/>
                          <a:ea typeface="+mn-ea"/>
                        </a:rPr>
                        <a:t>iOS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 marL="121714" marR="121714" marT="45593" marB="45593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ea"/>
                          <a:ea typeface="+mn-ea"/>
                        </a:rPr>
                        <a:t>A</a:t>
                      </a:r>
                      <a:r>
                        <a:rPr lang="en-US" altLang="zh-CN" sz="1800" dirty="0" smtClean="0">
                          <a:latin typeface="+mn-ea"/>
                          <a:ea typeface="+mn-ea"/>
                        </a:rPr>
                        <a:t>ndroid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 marL="121714" marR="121714" marT="45593" marB="45593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  <a:tr h="417682"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8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Courier New" charset="0"/>
                        </a:rPr>
                        <a:t>系统架构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121714" marR="121714" marT="45593" marB="45593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+mn-ea"/>
                          <a:ea typeface="+mn-ea"/>
                        </a:rPr>
                        <a:t>基于</a:t>
                      </a:r>
                      <a:r>
                        <a:rPr lang="en-US" altLang="zh-CN" sz="1800" dirty="0" smtClean="0">
                          <a:latin typeface="+mn-ea"/>
                          <a:ea typeface="+mn-ea"/>
                        </a:rPr>
                        <a:t>UNIX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 marL="121714" marR="121714" marT="45593" marB="45593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+mn-ea"/>
                          <a:ea typeface="+mn-ea"/>
                        </a:rPr>
                        <a:t>基于</a:t>
                      </a:r>
                      <a:r>
                        <a:rPr lang="en-US" altLang="zh-CN" sz="1800" dirty="0" smtClean="0">
                          <a:latin typeface="+mn-ea"/>
                          <a:ea typeface="+mn-ea"/>
                        </a:rPr>
                        <a:t>Linux</a:t>
                      </a:r>
                      <a:r>
                        <a:rPr lang="zh-CN" altLang="en-US" sz="1800" dirty="0" smtClean="0">
                          <a:latin typeface="+mn-ea"/>
                          <a:ea typeface="+mn-ea"/>
                        </a:rPr>
                        <a:t>的虚拟机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 marL="121714" marR="121714" marT="45593" marB="45593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768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Courier New" charset="0"/>
                        </a:rPr>
                        <a:t>系统安全性</a:t>
                      </a:r>
                    </a:p>
                  </a:txBody>
                  <a:tcPr marL="121714" marR="121714" marT="45593" marB="45593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+mn-ea"/>
                          <a:ea typeface="+mn-ea"/>
                        </a:rPr>
                        <a:t>安全、稳定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 marL="121714" marR="121714" marT="45593" marB="45593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+mn-ea"/>
                          <a:ea typeface="+mn-ea"/>
                        </a:rPr>
                        <a:t>安全性略低、漏洞较多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 marL="121714" marR="121714" marT="45593" marB="45593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768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Courier New" charset="0"/>
                        </a:rPr>
                        <a:t>开发难易度</a:t>
                      </a:r>
                    </a:p>
                  </a:txBody>
                  <a:tcPr marL="121714" marR="121714" marT="45593" marB="45593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+mn-ea"/>
                          <a:ea typeface="+mn-ea"/>
                        </a:rPr>
                        <a:t>强大的</a:t>
                      </a:r>
                      <a:r>
                        <a:rPr lang="en-US" altLang="zh-CN" sz="1800" dirty="0" smtClean="0">
                          <a:latin typeface="+mn-ea"/>
                          <a:ea typeface="+mn-ea"/>
                        </a:rPr>
                        <a:t>SDK</a:t>
                      </a:r>
                      <a:r>
                        <a:rPr lang="zh-CN" altLang="en-US" sz="1800" dirty="0" smtClean="0">
                          <a:latin typeface="+mn-ea"/>
                          <a:ea typeface="+mn-ea"/>
                        </a:rPr>
                        <a:t>、开发工具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 marL="121714" marR="121714" marT="45593" marB="45593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ea"/>
                          <a:ea typeface="+mn-ea"/>
                        </a:rPr>
                        <a:t>SDK</a:t>
                      </a:r>
                      <a:r>
                        <a:rPr lang="zh-CN" altLang="en-US" sz="1800" dirty="0" smtClean="0">
                          <a:latin typeface="+mn-ea"/>
                          <a:ea typeface="+mn-ea"/>
                        </a:rPr>
                        <a:t>也不差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 marL="121714" marR="121714" marT="45593" marB="45593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768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Courier New" charset="0"/>
                        </a:rPr>
                        <a:t>是否开源</a:t>
                      </a:r>
                    </a:p>
                  </a:txBody>
                  <a:tcPr marL="121714" marR="121714" marT="45593" marB="45593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+mn-ea"/>
                          <a:ea typeface="+mn-ea"/>
                        </a:rPr>
                        <a:t>不开源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 marL="121714" marR="121714" marT="45593" marB="45593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+mn-ea"/>
                          <a:ea typeface="+mn-ea"/>
                        </a:rPr>
                        <a:t>开源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 marL="121714" marR="121714" marT="45593" marB="45593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768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Courier New" charset="0"/>
                        </a:rPr>
                        <a:t>设备的种类</a:t>
                      </a:r>
                    </a:p>
                  </a:txBody>
                  <a:tcPr marL="121714" marR="121714" marT="45593" marB="45593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ea"/>
                          <a:ea typeface="+mn-ea"/>
                        </a:rPr>
                        <a:t>iPhone\iPad</a:t>
                      </a:r>
                      <a:r>
                        <a:rPr lang="zh-CN" altLang="en-US" sz="1800" dirty="0" smtClean="0">
                          <a:latin typeface="+mn-ea"/>
                          <a:ea typeface="+mn-ea"/>
                        </a:rPr>
                        <a:t>等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 marL="121714" marR="121714" marT="45593" marB="45593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+mn-ea"/>
                          <a:ea typeface="+mn-ea"/>
                        </a:rPr>
                        <a:t>数不清的设备类型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 marL="121714" marR="121714" marT="45593" marB="45593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7682"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8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Courier New" charset="0"/>
                        </a:rPr>
                        <a:t>用户人群</a:t>
                      </a:r>
                      <a:endParaRPr kumimoji="0" lang="zh-CN" altLang="en-US" sz="18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Courier New" charset="0"/>
                      </a:endParaRPr>
                    </a:p>
                  </a:txBody>
                  <a:tcPr marL="121714" marR="121714" marT="45593" marB="45593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+mn-ea"/>
                          <a:ea typeface="+mn-ea"/>
                        </a:rPr>
                        <a:t>消费能力强的高端用户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 marL="121714" marR="121714" marT="45593" marB="45593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+mn-ea"/>
                          <a:ea typeface="+mn-ea"/>
                        </a:rPr>
                        <a:t>各种用户人群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 marL="121714" marR="121714" marT="45593" marB="45593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7682"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8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Courier New" charset="0"/>
                        </a:rPr>
                        <a:t>背后的BOSS</a:t>
                      </a:r>
                      <a:endParaRPr kumimoji="0" lang="zh-CN" altLang="en-US" sz="18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Courier New" charset="0"/>
                      </a:endParaRPr>
                    </a:p>
                  </a:txBody>
                  <a:tcPr marL="121714" marR="121714" marT="45593" marB="45593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ea"/>
                          <a:ea typeface="+mn-ea"/>
                        </a:rPr>
                        <a:t>Apple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 marL="121714" marR="121714" marT="45593" marB="45593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ea"/>
                          <a:ea typeface="+mn-ea"/>
                        </a:rPr>
                        <a:t>Google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 marL="121714" marR="121714" marT="45593" marB="45593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7682"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8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Courier New" charset="0"/>
                        </a:rPr>
                        <a:t>应用商店</a:t>
                      </a:r>
                      <a:endParaRPr kumimoji="0" lang="zh-CN" altLang="en-US" sz="18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Courier New" charset="0"/>
                      </a:endParaRPr>
                    </a:p>
                  </a:txBody>
                  <a:tcPr marL="121714" marR="121714" marT="45593" marB="45593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ea"/>
                          <a:ea typeface="+mn-ea"/>
                        </a:rPr>
                        <a:t>AppStore</a:t>
                      </a:r>
                      <a:r>
                        <a:rPr lang="zh-CN" altLang="en-US" sz="1800" dirty="0" smtClean="0">
                          <a:latin typeface="+mn-ea"/>
                          <a:ea typeface="+mn-ea"/>
                        </a:rPr>
                        <a:t>（</a:t>
                      </a:r>
                      <a:r>
                        <a:rPr lang="en-US" altLang="zh-CN" sz="1800" dirty="0" smtClean="0">
                          <a:latin typeface="+mn-ea"/>
                          <a:ea typeface="+mn-ea"/>
                        </a:rPr>
                        <a:t>08</a:t>
                      </a:r>
                      <a:r>
                        <a:rPr lang="zh-CN" altLang="en-US" sz="1800" dirty="0" smtClean="0">
                          <a:latin typeface="+mn-ea"/>
                          <a:ea typeface="+mn-ea"/>
                        </a:rPr>
                        <a:t>年上线）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 marL="121714" marR="121714" marT="45593" marB="45593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ea"/>
                          <a:ea typeface="+mn-ea"/>
                        </a:rPr>
                        <a:t>GooglePlay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 marL="121714" marR="121714" marT="45593" marB="45593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861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iOS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平台的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6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大优势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/>
            </a:r>
            <a:b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endParaRPr kumimoji="1" lang="zh-CN" altLang="en-US" dirty="0"/>
          </a:p>
        </p:txBody>
      </p:sp>
      <p:sp>
        <p:nvSpPr>
          <p:cNvPr id="25" name="Title 13"/>
          <p:cNvSpPr txBox="1">
            <a:spLocks/>
          </p:cNvSpPr>
          <p:nvPr/>
        </p:nvSpPr>
        <p:spPr bwMode="auto">
          <a:xfrm>
            <a:off x="4158083" y="116308"/>
            <a:ext cx="7810948" cy="834388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endParaRPr lang="en-US" sz="3600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AutoShape 2"/>
          <p:cNvSpPr>
            <a:spLocks noChangeArrowheads="1"/>
          </p:cNvSpPr>
          <p:nvPr/>
        </p:nvSpPr>
        <p:spPr bwMode="auto">
          <a:xfrm>
            <a:off x="1117129" y="1259235"/>
            <a:ext cx="10441160" cy="4824536"/>
          </a:xfrm>
          <a:prstGeom prst="roundRect">
            <a:avLst>
              <a:gd name="adj" fmla="val 10375"/>
            </a:avLst>
          </a:prstGeom>
          <a:noFill/>
          <a:ln w="19050" cap="rnd">
            <a:solidFill>
              <a:schemeClr val="bg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 dirty="0"/>
          </a:p>
        </p:txBody>
      </p:sp>
      <p:grpSp>
        <p:nvGrpSpPr>
          <p:cNvPr id="56" name="Group 3"/>
          <p:cNvGrpSpPr>
            <a:grpSpLocks/>
          </p:cNvGrpSpPr>
          <p:nvPr/>
        </p:nvGrpSpPr>
        <p:grpSpPr bwMode="auto">
          <a:xfrm rot="-5400000">
            <a:off x="1883405" y="2566948"/>
            <a:ext cx="4100204" cy="2127876"/>
            <a:chOff x="564" y="1992"/>
            <a:chExt cx="2658" cy="984"/>
          </a:xfrm>
        </p:grpSpPr>
        <p:sp>
          <p:nvSpPr>
            <p:cNvPr id="57" name="Freeform 4"/>
            <p:cNvSpPr>
              <a:spLocks/>
            </p:cNvSpPr>
            <p:nvPr/>
          </p:nvSpPr>
          <p:spPr bwMode="gray">
            <a:xfrm>
              <a:off x="564" y="2003"/>
              <a:ext cx="1197" cy="867"/>
            </a:xfrm>
            <a:custGeom>
              <a:avLst/>
              <a:gdLst>
                <a:gd name="T0" fmla="*/ 0 w 735"/>
                <a:gd name="T1" fmla="*/ 0 h 532"/>
                <a:gd name="T2" fmla="*/ 2687 w 735"/>
                <a:gd name="T3" fmla="*/ 1424 h 532"/>
                <a:gd name="T4" fmla="*/ 4060 w 735"/>
                <a:gd name="T5" fmla="*/ 1424 h 532"/>
                <a:gd name="T6" fmla="*/ 4480 w 735"/>
                <a:gd name="T7" fmla="*/ 1758 h 532"/>
                <a:gd name="T8" fmla="*/ 4495 w 735"/>
                <a:gd name="T9" fmla="*/ 2834 h 532"/>
                <a:gd name="T10" fmla="*/ 4207 w 735"/>
                <a:gd name="T11" fmla="*/ 2823 h 532"/>
                <a:gd name="T12" fmla="*/ 4708 w 735"/>
                <a:gd name="T13" fmla="*/ 3753 h 532"/>
                <a:gd name="T14" fmla="*/ 5169 w 735"/>
                <a:gd name="T15" fmla="*/ 2834 h 532"/>
                <a:gd name="T16" fmla="*/ 4894 w 735"/>
                <a:gd name="T17" fmla="*/ 2834 h 532"/>
                <a:gd name="T18" fmla="*/ 4881 w 735"/>
                <a:gd name="T19" fmla="*/ 1594 h 532"/>
                <a:gd name="T20" fmla="*/ 4330 w 735"/>
                <a:gd name="T21" fmla="*/ 1058 h 532"/>
                <a:gd name="T22" fmla="*/ 2358 w 735"/>
                <a:gd name="T23" fmla="*/ 1051 h 532"/>
                <a:gd name="T24" fmla="*/ 482 w 735"/>
                <a:gd name="T25" fmla="*/ 0 h 532"/>
                <a:gd name="T26" fmla="*/ 0 w 735"/>
                <a:gd name="T27" fmla="*/ 0 h 53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35"/>
                <a:gd name="T43" fmla="*/ 0 h 532"/>
                <a:gd name="T44" fmla="*/ 735 w 735"/>
                <a:gd name="T45" fmla="*/ 532 h 53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35" h="532">
                  <a:moveTo>
                    <a:pt x="0" y="0"/>
                  </a:moveTo>
                  <a:cubicBezTo>
                    <a:pt x="0" y="0"/>
                    <a:pt x="85" y="216"/>
                    <a:pt x="382" y="202"/>
                  </a:cubicBezTo>
                  <a:cubicBezTo>
                    <a:pt x="479" y="202"/>
                    <a:pt x="577" y="202"/>
                    <a:pt x="577" y="202"/>
                  </a:cubicBezTo>
                  <a:cubicBezTo>
                    <a:pt x="577" y="202"/>
                    <a:pt x="639" y="201"/>
                    <a:pt x="637" y="249"/>
                  </a:cubicBezTo>
                  <a:cubicBezTo>
                    <a:pt x="638" y="325"/>
                    <a:pt x="639" y="402"/>
                    <a:pt x="639" y="402"/>
                  </a:cubicBezTo>
                  <a:lnTo>
                    <a:pt x="598" y="400"/>
                  </a:lnTo>
                  <a:lnTo>
                    <a:pt x="669" y="532"/>
                  </a:lnTo>
                  <a:lnTo>
                    <a:pt x="735" y="402"/>
                  </a:lnTo>
                  <a:lnTo>
                    <a:pt x="696" y="402"/>
                  </a:lnTo>
                  <a:cubicBezTo>
                    <a:pt x="696" y="402"/>
                    <a:pt x="695" y="314"/>
                    <a:pt x="694" y="226"/>
                  </a:cubicBezTo>
                  <a:cubicBezTo>
                    <a:pt x="687" y="160"/>
                    <a:pt x="616" y="150"/>
                    <a:pt x="616" y="150"/>
                  </a:cubicBezTo>
                  <a:cubicBezTo>
                    <a:pt x="556" y="137"/>
                    <a:pt x="473" y="153"/>
                    <a:pt x="335" y="149"/>
                  </a:cubicBezTo>
                  <a:cubicBezTo>
                    <a:pt x="110" y="126"/>
                    <a:pt x="69" y="0"/>
                    <a:pt x="69" y="0"/>
                  </a:cubicBez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C0C0C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" name="Freeform 5"/>
            <p:cNvSpPr>
              <a:spLocks/>
            </p:cNvSpPr>
            <p:nvPr/>
          </p:nvSpPr>
          <p:spPr bwMode="gray">
            <a:xfrm>
              <a:off x="1773" y="1992"/>
              <a:ext cx="231" cy="984"/>
            </a:xfrm>
            <a:custGeom>
              <a:avLst/>
              <a:gdLst>
                <a:gd name="T0" fmla="*/ 259 w 142"/>
                <a:gd name="T1" fmla="*/ 8 h 604"/>
                <a:gd name="T2" fmla="*/ 316 w 142"/>
                <a:gd name="T3" fmla="*/ 3325 h 604"/>
                <a:gd name="T4" fmla="*/ 0 w 142"/>
                <a:gd name="T5" fmla="*/ 3338 h 604"/>
                <a:gd name="T6" fmla="*/ 503 w 142"/>
                <a:gd name="T7" fmla="*/ 4255 h 604"/>
                <a:gd name="T8" fmla="*/ 996 w 142"/>
                <a:gd name="T9" fmla="*/ 3338 h 604"/>
                <a:gd name="T10" fmla="*/ 701 w 142"/>
                <a:gd name="T11" fmla="*/ 3338 h 604"/>
                <a:gd name="T12" fmla="*/ 693 w 142"/>
                <a:gd name="T13" fmla="*/ 0 h 604"/>
                <a:gd name="T14" fmla="*/ 259 w 142"/>
                <a:gd name="T15" fmla="*/ 8 h 60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604"/>
                <a:gd name="T26" fmla="*/ 142 w 142"/>
                <a:gd name="T27" fmla="*/ 604 h 60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604">
                  <a:moveTo>
                    <a:pt x="37" y="1"/>
                  </a:moveTo>
                  <a:lnTo>
                    <a:pt x="45" y="472"/>
                  </a:lnTo>
                  <a:lnTo>
                    <a:pt x="0" y="474"/>
                  </a:lnTo>
                  <a:lnTo>
                    <a:pt x="72" y="604"/>
                  </a:lnTo>
                  <a:lnTo>
                    <a:pt x="142" y="474"/>
                  </a:lnTo>
                  <a:lnTo>
                    <a:pt x="100" y="474"/>
                  </a:lnTo>
                  <a:lnTo>
                    <a:pt x="99" y="0"/>
                  </a:lnTo>
                  <a:lnTo>
                    <a:pt x="37" y="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C0C0C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9" name="Freeform 6"/>
            <p:cNvSpPr>
              <a:spLocks/>
            </p:cNvSpPr>
            <p:nvPr/>
          </p:nvSpPr>
          <p:spPr bwMode="gray">
            <a:xfrm flipH="1">
              <a:off x="2025" y="2003"/>
              <a:ext cx="1197" cy="867"/>
            </a:xfrm>
            <a:custGeom>
              <a:avLst/>
              <a:gdLst>
                <a:gd name="T0" fmla="*/ 0 w 735"/>
                <a:gd name="T1" fmla="*/ 0 h 532"/>
                <a:gd name="T2" fmla="*/ 2687 w 735"/>
                <a:gd name="T3" fmla="*/ 1424 h 532"/>
                <a:gd name="T4" fmla="*/ 4060 w 735"/>
                <a:gd name="T5" fmla="*/ 1424 h 532"/>
                <a:gd name="T6" fmla="*/ 4480 w 735"/>
                <a:gd name="T7" fmla="*/ 1758 h 532"/>
                <a:gd name="T8" fmla="*/ 4495 w 735"/>
                <a:gd name="T9" fmla="*/ 2834 h 532"/>
                <a:gd name="T10" fmla="*/ 4207 w 735"/>
                <a:gd name="T11" fmla="*/ 2823 h 532"/>
                <a:gd name="T12" fmla="*/ 4708 w 735"/>
                <a:gd name="T13" fmla="*/ 3753 h 532"/>
                <a:gd name="T14" fmla="*/ 5169 w 735"/>
                <a:gd name="T15" fmla="*/ 2834 h 532"/>
                <a:gd name="T16" fmla="*/ 4894 w 735"/>
                <a:gd name="T17" fmla="*/ 2834 h 532"/>
                <a:gd name="T18" fmla="*/ 4881 w 735"/>
                <a:gd name="T19" fmla="*/ 1594 h 532"/>
                <a:gd name="T20" fmla="*/ 4330 w 735"/>
                <a:gd name="T21" fmla="*/ 1058 h 532"/>
                <a:gd name="T22" fmla="*/ 2358 w 735"/>
                <a:gd name="T23" fmla="*/ 1051 h 532"/>
                <a:gd name="T24" fmla="*/ 482 w 735"/>
                <a:gd name="T25" fmla="*/ 0 h 532"/>
                <a:gd name="T26" fmla="*/ 0 w 735"/>
                <a:gd name="T27" fmla="*/ 0 h 53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35"/>
                <a:gd name="T43" fmla="*/ 0 h 532"/>
                <a:gd name="T44" fmla="*/ 735 w 735"/>
                <a:gd name="T45" fmla="*/ 532 h 53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35" h="532">
                  <a:moveTo>
                    <a:pt x="0" y="0"/>
                  </a:moveTo>
                  <a:cubicBezTo>
                    <a:pt x="0" y="0"/>
                    <a:pt x="85" y="216"/>
                    <a:pt x="382" y="202"/>
                  </a:cubicBezTo>
                  <a:cubicBezTo>
                    <a:pt x="479" y="202"/>
                    <a:pt x="577" y="202"/>
                    <a:pt x="577" y="202"/>
                  </a:cubicBezTo>
                  <a:cubicBezTo>
                    <a:pt x="577" y="202"/>
                    <a:pt x="639" y="201"/>
                    <a:pt x="637" y="249"/>
                  </a:cubicBezTo>
                  <a:cubicBezTo>
                    <a:pt x="638" y="325"/>
                    <a:pt x="639" y="402"/>
                    <a:pt x="639" y="402"/>
                  </a:cubicBezTo>
                  <a:lnTo>
                    <a:pt x="598" y="400"/>
                  </a:lnTo>
                  <a:lnTo>
                    <a:pt x="669" y="532"/>
                  </a:lnTo>
                  <a:lnTo>
                    <a:pt x="735" y="402"/>
                  </a:lnTo>
                  <a:lnTo>
                    <a:pt x="696" y="402"/>
                  </a:lnTo>
                  <a:cubicBezTo>
                    <a:pt x="696" y="402"/>
                    <a:pt x="695" y="314"/>
                    <a:pt x="694" y="226"/>
                  </a:cubicBezTo>
                  <a:cubicBezTo>
                    <a:pt x="687" y="160"/>
                    <a:pt x="616" y="150"/>
                    <a:pt x="616" y="150"/>
                  </a:cubicBezTo>
                  <a:cubicBezTo>
                    <a:pt x="556" y="137"/>
                    <a:pt x="473" y="153"/>
                    <a:pt x="335" y="149"/>
                  </a:cubicBezTo>
                  <a:cubicBezTo>
                    <a:pt x="110" y="126"/>
                    <a:pt x="69" y="0"/>
                    <a:pt x="69" y="0"/>
                  </a:cubicBez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C0C0C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0" name="Group 7"/>
          <p:cNvGrpSpPr>
            <a:grpSpLocks/>
          </p:cNvGrpSpPr>
          <p:nvPr/>
        </p:nvGrpSpPr>
        <p:grpSpPr bwMode="auto">
          <a:xfrm rot="5400000" flipH="1">
            <a:off x="6393781" y="2534728"/>
            <a:ext cx="4100204" cy="2189155"/>
            <a:chOff x="564" y="1992"/>
            <a:chExt cx="2658" cy="984"/>
          </a:xfrm>
        </p:grpSpPr>
        <p:sp>
          <p:nvSpPr>
            <p:cNvPr id="61" name="Freeform 8"/>
            <p:cNvSpPr>
              <a:spLocks/>
            </p:cNvSpPr>
            <p:nvPr/>
          </p:nvSpPr>
          <p:spPr bwMode="gray">
            <a:xfrm>
              <a:off x="564" y="2003"/>
              <a:ext cx="1197" cy="867"/>
            </a:xfrm>
            <a:custGeom>
              <a:avLst/>
              <a:gdLst>
                <a:gd name="T0" fmla="*/ 0 w 735"/>
                <a:gd name="T1" fmla="*/ 0 h 532"/>
                <a:gd name="T2" fmla="*/ 2687 w 735"/>
                <a:gd name="T3" fmla="*/ 1424 h 532"/>
                <a:gd name="T4" fmla="*/ 4060 w 735"/>
                <a:gd name="T5" fmla="*/ 1424 h 532"/>
                <a:gd name="T6" fmla="*/ 4480 w 735"/>
                <a:gd name="T7" fmla="*/ 1758 h 532"/>
                <a:gd name="T8" fmla="*/ 4495 w 735"/>
                <a:gd name="T9" fmla="*/ 2834 h 532"/>
                <a:gd name="T10" fmla="*/ 4207 w 735"/>
                <a:gd name="T11" fmla="*/ 2823 h 532"/>
                <a:gd name="T12" fmla="*/ 4708 w 735"/>
                <a:gd name="T13" fmla="*/ 3753 h 532"/>
                <a:gd name="T14" fmla="*/ 5169 w 735"/>
                <a:gd name="T15" fmla="*/ 2834 h 532"/>
                <a:gd name="T16" fmla="*/ 4894 w 735"/>
                <a:gd name="T17" fmla="*/ 2834 h 532"/>
                <a:gd name="T18" fmla="*/ 4881 w 735"/>
                <a:gd name="T19" fmla="*/ 1594 h 532"/>
                <a:gd name="T20" fmla="*/ 4330 w 735"/>
                <a:gd name="T21" fmla="*/ 1058 h 532"/>
                <a:gd name="T22" fmla="*/ 2358 w 735"/>
                <a:gd name="T23" fmla="*/ 1051 h 532"/>
                <a:gd name="T24" fmla="*/ 482 w 735"/>
                <a:gd name="T25" fmla="*/ 0 h 532"/>
                <a:gd name="T26" fmla="*/ 0 w 735"/>
                <a:gd name="T27" fmla="*/ 0 h 53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35"/>
                <a:gd name="T43" fmla="*/ 0 h 532"/>
                <a:gd name="T44" fmla="*/ 735 w 735"/>
                <a:gd name="T45" fmla="*/ 532 h 53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35" h="532">
                  <a:moveTo>
                    <a:pt x="0" y="0"/>
                  </a:moveTo>
                  <a:cubicBezTo>
                    <a:pt x="0" y="0"/>
                    <a:pt x="85" y="216"/>
                    <a:pt x="382" y="202"/>
                  </a:cubicBezTo>
                  <a:cubicBezTo>
                    <a:pt x="479" y="202"/>
                    <a:pt x="577" y="202"/>
                    <a:pt x="577" y="202"/>
                  </a:cubicBezTo>
                  <a:cubicBezTo>
                    <a:pt x="577" y="202"/>
                    <a:pt x="639" y="201"/>
                    <a:pt x="637" y="249"/>
                  </a:cubicBezTo>
                  <a:cubicBezTo>
                    <a:pt x="638" y="325"/>
                    <a:pt x="639" y="402"/>
                    <a:pt x="639" y="402"/>
                  </a:cubicBezTo>
                  <a:lnTo>
                    <a:pt x="598" y="400"/>
                  </a:lnTo>
                  <a:lnTo>
                    <a:pt x="669" y="532"/>
                  </a:lnTo>
                  <a:lnTo>
                    <a:pt x="735" y="402"/>
                  </a:lnTo>
                  <a:lnTo>
                    <a:pt x="696" y="402"/>
                  </a:lnTo>
                  <a:cubicBezTo>
                    <a:pt x="696" y="402"/>
                    <a:pt x="695" y="314"/>
                    <a:pt x="694" y="226"/>
                  </a:cubicBezTo>
                  <a:cubicBezTo>
                    <a:pt x="687" y="160"/>
                    <a:pt x="616" y="150"/>
                    <a:pt x="616" y="150"/>
                  </a:cubicBezTo>
                  <a:cubicBezTo>
                    <a:pt x="556" y="137"/>
                    <a:pt x="473" y="153"/>
                    <a:pt x="335" y="149"/>
                  </a:cubicBezTo>
                  <a:cubicBezTo>
                    <a:pt x="110" y="126"/>
                    <a:pt x="69" y="0"/>
                    <a:pt x="69" y="0"/>
                  </a:cubicBez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C0C0C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" name="Freeform 9"/>
            <p:cNvSpPr>
              <a:spLocks/>
            </p:cNvSpPr>
            <p:nvPr/>
          </p:nvSpPr>
          <p:spPr bwMode="gray">
            <a:xfrm>
              <a:off x="1773" y="1992"/>
              <a:ext cx="231" cy="984"/>
            </a:xfrm>
            <a:custGeom>
              <a:avLst/>
              <a:gdLst>
                <a:gd name="T0" fmla="*/ 259 w 142"/>
                <a:gd name="T1" fmla="*/ 8 h 604"/>
                <a:gd name="T2" fmla="*/ 316 w 142"/>
                <a:gd name="T3" fmla="*/ 3325 h 604"/>
                <a:gd name="T4" fmla="*/ 0 w 142"/>
                <a:gd name="T5" fmla="*/ 3338 h 604"/>
                <a:gd name="T6" fmla="*/ 503 w 142"/>
                <a:gd name="T7" fmla="*/ 4255 h 604"/>
                <a:gd name="T8" fmla="*/ 996 w 142"/>
                <a:gd name="T9" fmla="*/ 3338 h 604"/>
                <a:gd name="T10" fmla="*/ 701 w 142"/>
                <a:gd name="T11" fmla="*/ 3338 h 604"/>
                <a:gd name="T12" fmla="*/ 693 w 142"/>
                <a:gd name="T13" fmla="*/ 0 h 604"/>
                <a:gd name="T14" fmla="*/ 259 w 142"/>
                <a:gd name="T15" fmla="*/ 8 h 60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604"/>
                <a:gd name="T26" fmla="*/ 142 w 142"/>
                <a:gd name="T27" fmla="*/ 604 h 60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604">
                  <a:moveTo>
                    <a:pt x="37" y="1"/>
                  </a:moveTo>
                  <a:lnTo>
                    <a:pt x="45" y="472"/>
                  </a:lnTo>
                  <a:lnTo>
                    <a:pt x="0" y="474"/>
                  </a:lnTo>
                  <a:lnTo>
                    <a:pt x="72" y="604"/>
                  </a:lnTo>
                  <a:lnTo>
                    <a:pt x="142" y="474"/>
                  </a:lnTo>
                  <a:lnTo>
                    <a:pt x="100" y="474"/>
                  </a:lnTo>
                  <a:lnTo>
                    <a:pt x="99" y="0"/>
                  </a:lnTo>
                  <a:lnTo>
                    <a:pt x="37" y="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C0C0C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" name="Freeform 10"/>
            <p:cNvSpPr>
              <a:spLocks/>
            </p:cNvSpPr>
            <p:nvPr/>
          </p:nvSpPr>
          <p:spPr bwMode="gray">
            <a:xfrm flipH="1">
              <a:off x="2025" y="2003"/>
              <a:ext cx="1197" cy="867"/>
            </a:xfrm>
            <a:custGeom>
              <a:avLst/>
              <a:gdLst>
                <a:gd name="T0" fmla="*/ 0 w 735"/>
                <a:gd name="T1" fmla="*/ 0 h 532"/>
                <a:gd name="T2" fmla="*/ 2687 w 735"/>
                <a:gd name="T3" fmla="*/ 1424 h 532"/>
                <a:gd name="T4" fmla="*/ 4060 w 735"/>
                <a:gd name="T5" fmla="*/ 1424 h 532"/>
                <a:gd name="T6" fmla="*/ 4480 w 735"/>
                <a:gd name="T7" fmla="*/ 1758 h 532"/>
                <a:gd name="T8" fmla="*/ 4495 w 735"/>
                <a:gd name="T9" fmla="*/ 2834 h 532"/>
                <a:gd name="T10" fmla="*/ 4207 w 735"/>
                <a:gd name="T11" fmla="*/ 2823 h 532"/>
                <a:gd name="T12" fmla="*/ 4708 w 735"/>
                <a:gd name="T13" fmla="*/ 3753 h 532"/>
                <a:gd name="T14" fmla="*/ 5169 w 735"/>
                <a:gd name="T15" fmla="*/ 2834 h 532"/>
                <a:gd name="T16" fmla="*/ 4894 w 735"/>
                <a:gd name="T17" fmla="*/ 2834 h 532"/>
                <a:gd name="T18" fmla="*/ 4881 w 735"/>
                <a:gd name="T19" fmla="*/ 1594 h 532"/>
                <a:gd name="T20" fmla="*/ 4330 w 735"/>
                <a:gd name="T21" fmla="*/ 1058 h 532"/>
                <a:gd name="T22" fmla="*/ 2358 w 735"/>
                <a:gd name="T23" fmla="*/ 1051 h 532"/>
                <a:gd name="T24" fmla="*/ 482 w 735"/>
                <a:gd name="T25" fmla="*/ 0 h 532"/>
                <a:gd name="T26" fmla="*/ 0 w 735"/>
                <a:gd name="T27" fmla="*/ 0 h 53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35"/>
                <a:gd name="T43" fmla="*/ 0 h 532"/>
                <a:gd name="T44" fmla="*/ 735 w 735"/>
                <a:gd name="T45" fmla="*/ 532 h 53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35" h="532">
                  <a:moveTo>
                    <a:pt x="0" y="0"/>
                  </a:moveTo>
                  <a:cubicBezTo>
                    <a:pt x="0" y="0"/>
                    <a:pt x="85" y="216"/>
                    <a:pt x="382" y="202"/>
                  </a:cubicBezTo>
                  <a:cubicBezTo>
                    <a:pt x="479" y="202"/>
                    <a:pt x="577" y="202"/>
                    <a:pt x="577" y="202"/>
                  </a:cubicBezTo>
                  <a:cubicBezTo>
                    <a:pt x="577" y="202"/>
                    <a:pt x="639" y="201"/>
                    <a:pt x="637" y="249"/>
                  </a:cubicBezTo>
                  <a:cubicBezTo>
                    <a:pt x="638" y="325"/>
                    <a:pt x="639" y="402"/>
                    <a:pt x="639" y="402"/>
                  </a:cubicBezTo>
                  <a:lnTo>
                    <a:pt x="598" y="400"/>
                  </a:lnTo>
                  <a:lnTo>
                    <a:pt x="669" y="532"/>
                  </a:lnTo>
                  <a:lnTo>
                    <a:pt x="735" y="402"/>
                  </a:lnTo>
                  <a:lnTo>
                    <a:pt x="696" y="402"/>
                  </a:lnTo>
                  <a:cubicBezTo>
                    <a:pt x="696" y="402"/>
                    <a:pt x="695" y="314"/>
                    <a:pt x="694" y="226"/>
                  </a:cubicBezTo>
                  <a:cubicBezTo>
                    <a:pt x="687" y="160"/>
                    <a:pt x="616" y="150"/>
                    <a:pt x="616" y="150"/>
                  </a:cubicBezTo>
                  <a:cubicBezTo>
                    <a:pt x="556" y="137"/>
                    <a:pt x="473" y="153"/>
                    <a:pt x="335" y="149"/>
                  </a:cubicBezTo>
                  <a:cubicBezTo>
                    <a:pt x="110" y="126"/>
                    <a:pt x="69" y="0"/>
                    <a:pt x="69" y="0"/>
                  </a:cubicBez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C0C0C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4" name="Group 11"/>
          <p:cNvGrpSpPr>
            <a:grpSpLocks/>
          </p:cNvGrpSpPr>
          <p:nvPr/>
        </p:nvGrpSpPr>
        <p:grpSpPr bwMode="auto">
          <a:xfrm>
            <a:off x="5060837" y="2555379"/>
            <a:ext cx="2160000" cy="2160000"/>
            <a:chOff x="2457" y="2000"/>
            <a:chExt cx="901" cy="888"/>
          </a:xfrm>
        </p:grpSpPr>
        <p:pic>
          <p:nvPicPr>
            <p:cNvPr id="65" name="Picture 12" descr="circuler_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ltGray">
            <a:xfrm>
              <a:off x="2457" y="2000"/>
              <a:ext cx="901" cy="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Oval 13"/>
            <p:cNvSpPr>
              <a:spLocks noChangeArrowheads="1"/>
            </p:cNvSpPr>
            <p:nvPr/>
          </p:nvSpPr>
          <p:spPr bwMode="ltGray">
            <a:xfrm>
              <a:off x="2457" y="2000"/>
              <a:ext cx="895" cy="888"/>
            </a:xfrm>
            <a:prstGeom prst="ellipse">
              <a:avLst/>
            </a:prstGeom>
            <a:gradFill rotWithShape="1">
              <a:gsLst>
                <a:gs pos="0">
                  <a:srgbClr val="F8F8F8">
                    <a:gamma/>
                    <a:shade val="26275"/>
                    <a:invGamma/>
                    <a:alpha val="89999"/>
                  </a:srgbClr>
                </a:gs>
                <a:gs pos="50000">
                  <a:srgbClr val="F8F8F8">
                    <a:alpha val="45000"/>
                  </a:srgbClr>
                </a:gs>
                <a:gs pos="100000">
                  <a:srgbClr val="F8F8F8">
                    <a:gamma/>
                    <a:shade val="26275"/>
                    <a:invGamma/>
                    <a:alpha val="89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dirty="0"/>
            </a:p>
          </p:txBody>
        </p:sp>
        <p:sp>
          <p:nvSpPr>
            <p:cNvPr id="67" name="Freeform 14"/>
            <p:cNvSpPr>
              <a:spLocks/>
            </p:cNvSpPr>
            <p:nvPr/>
          </p:nvSpPr>
          <p:spPr bwMode="ltGray">
            <a:xfrm>
              <a:off x="2550" y="2018"/>
              <a:ext cx="703" cy="308"/>
            </a:xfrm>
            <a:custGeom>
              <a:avLst/>
              <a:gdLst>
                <a:gd name="T0" fmla="*/ 104 w 1321"/>
                <a:gd name="T1" fmla="*/ 14 h 712"/>
                <a:gd name="T2" fmla="*/ 106 w 1321"/>
                <a:gd name="T3" fmla="*/ 16 h 712"/>
                <a:gd name="T4" fmla="*/ 106 w 1321"/>
                <a:gd name="T5" fmla="*/ 17 h 712"/>
                <a:gd name="T6" fmla="*/ 106 w 1321"/>
                <a:gd name="T7" fmla="*/ 18 h 712"/>
                <a:gd name="T8" fmla="*/ 104 w 1321"/>
                <a:gd name="T9" fmla="*/ 19 h 712"/>
                <a:gd name="T10" fmla="*/ 102 w 1321"/>
                <a:gd name="T11" fmla="*/ 20 h 712"/>
                <a:gd name="T12" fmla="*/ 100 w 1321"/>
                <a:gd name="T13" fmla="*/ 21 h 712"/>
                <a:gd name="T14" fmla="*/ 96 w 1321"/>
                <a:gd name="T15" fmla="*/ 22 h 712"/>
                <a:gd name="T16" fmla="*/ 92 w 1321"/>
                <a:gd name="T17" fmla="*/ 23 h 712"/>
                <a:gd name="T18" fmla="*/ 87 w 1321"/>
                <a:gd name="T19" fmla="*/ 23 h 712"/>
                <a:gd name="T20" fmla="*/ 82 w 1321"/>
                <a:gd name="T21" fmla="*/ 24 h 712"/>
                <a:gd name="T22" fmla="*/ 78 w 1321"/>
                <a:gd name="T23" fmla="*/ 24 h 712"/>
                <a:gd name="T24" fmla="*/ 72 w 1321"/>
                <a:gd name="T25" fmla="*/ 25 h 712"/>
                <a:gd name="T26" fmla="*/ 67 w 1321"/>
                <a:gd name="T27" fmla="*/ 25 h 712"/>
                <a:gd name="T28" fmla="*/ 64 w 1321"/>
                <a:gd name="T29" fmla="*/ 25 h 712"/>
                <a:gd name="T30" fmla="*/ 38 w 1321"/>
                <a:gd name="T31" fmla="*/ 25 h 712"/>
                <a:gd name="T32" fmla="*/ 38 w 1321"/>
                <a:gd name="T33" fmla="*/ 25 h 712"/>
                <a:gd name="T34" fmla="*/ 33 w 1321"/>
                <a:gd name="T35" fmla="*/ 25 h 712"/>
                <a:gd name="T36" fmla="*/ 28 w 1321"/>
                <a:gd name="T37" fmla="*/ 25 h 712"/>
                <a:gd name="T38" fmla="*/ 23 w 1321"/>
                <a:gd name="T39" fmla="*/ 24 h 712"/>
                <a:gd name="T40" fmla="*/ 19 w 1321"/>
                <a:gd name="T41" fmla="*/ 24 h 712"/>
                <a:gd name="T42" fmla="*/ 15 w 1321"/>
                <a:gd name="T43" fmla="*/ 24 h 712"/>
                <a:gd name="T44" fmla="*/ 11 w 1321"/>
                <a:gd name="T45" fmla="*/ 23 h 712"/>
                <a:gd name="T46" fmla="*/ 8 w 1321"/>
                <a:gd name="T47" fmla="*/ 22 h 712"/>
                <a:gd name="T48" fmla="*/ 5 w 1321"/>
                <a:gd name="T49" fmla="*/ 22 h 712"/>
                <a:gd name="T50" fmla="*/ 3 w 1321"/>
                <a:gd name="T51" fmla="*/ 21 h 712"/>
                <a:gd name="T52" fmla="*/ 2 w 1321"/>
                <a:gd name="T53" fmla="*/ 20 h 712"/>
                <a:gd name="T54" fmla="*/ 1 w 1321"/>
                <a:gd name="T55" fmla="*/ 19 h 712"/>
                <a:gd name="T56" fmla="*/ 0 w 1321"/>
                <a:gd name="T57" fmla="*/ 18 h 712"/>
                <a:gd name="T58" fmla="*/ 0 w 1321"/>
                <a:gd name="T59" fmla="*/ 18 h 712"/>
                <a:gd name="T60" fmla="*/ 1 w 1321"/>
                <a:gd name="T61" fmla="*/ 17 h 712"/>
                <a:gd name="T62" fmla="*/ 2 w 1321"/>
                <a:gd name="T63" fmla="*/ 16 h 712"/>
                <a:gd name="T64" fmla="*/ 4 w 1321"/>
                <a:gd name="T65" fmla="*/ 13 h 712"/>
                <a:gd name="T66" fmla="*/ 7 w 1321"/>
                <a:gd name="T67" fmla="*/ 10 h 712"/>
                <a:gd name="T68" fmla="*/ 12 w 1321"/>
                <a:gd name="T69" fmla="*/ 8 h 712"/>
                <a:gd name="T70" fmla="*/ 16 w 1321"/>
                <a:gd name="T71" fmla="*/ 6 h 712"/>
                <a:gd name="T72" fmla="*/ 22 w 1321"/>
                <a:gd name="T73" fmla="*/ 4 h 712"/>
                <a:gd name="T74" fmla="*/ 27 w 1321"/>
                <a:gd name="T75" fmla="*/ 3 h 712"/>
                <a:gd name="T76" fmla="*/ 34 w 1321"/>
                <a:gd name="T77" fmla="*/ 2 h 712"/>
                <a:gd name="T78" fmla="*/ 40 w 1321"/>
                <a:gd name="T79" fmla="*/ 1 h 712"/>
                <a:gd name="T80" fmla="*/ 46 w 1321"/>
                <a:gd name="T81" fmla="*/ 0 h 712"/>
                <a:gd name="T82" fmla="*/ 54 w 1321"/>
                <a:gd name="T83" fmla="*/ 0 h 712"/>
                <a:gd name="T84" fmla="*/ 54 w 1321"/>
                <a:gd name="T85" fmla="*/ 0 h 712"/>
                <a:gd name="T86" fmla="*/ 61 w 1321"/>
                <a:gd name="T87" fmla="*/ 0 h 712"/>
                <a:gd name="T88" fmla="*/ 68 w 1321"/>
                <a:gd name="T89" fmla="*/ 1 h 712"/>
                <a:gd name="T90" fmla="*/ 75 w 1321"/>
                <a:gd name="T91" fmla="*/ 2 h 712"/>
                <a:gd name="T92" fmla="*/ 81 w 1321"/>
                <a:gd name="T93" fmla="*/ 3 h 712"/>
                <a:gd name="T94" fmla="*/ 87 w 1321"/>
                <a:gd name="T95" fmla="*/ 5 h 712"/>
                <a:gd name="T96" fmla="*/ 92 w 1321"/>
                <a:gd name="T97" fmla="*/ 7 h 712"/>
                <a:gd name="T98" fmla="*/ 97 w 1321"/>
                <a:gd name="T99" fmla="*/ 9 h 712"/>
                <a:gd name="T100" fmla="*/ 101 w 1321"/>
                <a:gd name="T101" fmla="*/ 11 h 712"/>
                <a:gd name="T102" fmla="*/ 104 w 1321"/>
                <a:gd name="T103" fmla="*/ 14 h 712"/>
                <a:gd name="T104" fmla="*/ 104 w 1321"/>
                <a:gd name="T105" fmla="*/ 14 h 71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21"/>
                <a:gd name="T160" fmla="*/ 0 h 712"/>
                <a:gd name="T161" fmla="*/ 1321 w 1321"/>
                <a:gd name="T162" fmla="*/ 712 h 71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68" name="Group 15"/>
            <p:cNvGrpSpPr>
              <a:grpSpLocks/>
            </p:cNvGrpSpPr>
            <p:nvPr/>
          </p:nvGrpSpPr>
          <p:grpSpPr bwMode="auto">
            <a:xfrm rot="-1297425" flipH="1" flipV="1">
              <a:off x="2525" y="2693"/>
              <a:ext cx="781" cy="188"/>
              <a:chOff x="2532" y="1051"/>
              <a:chExt cx="893" cy="246"/>
            </a:xfrm>
          </p:grpSpPr>
          <p:grpSp>
            <p:nvGrpSpPr>
              <p:cNvPr id="69" name="Group 16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75" name="AutoShape 17"/>
                <p:cNvSpPr>
                  <a:spLocks noChangeArrowheads="1"/>
                </p:cNvSpPr>
                <p:nvPr/>
              </p:nvSpPr>
              <p:spPr bwMode="lt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6" name="AutoShape 18"/>
                <p:cNvSpPr>
                  <a:spLocks noChangeArrowheads="1"/>
                </p:cNvSpPr>
                <p:nvPr/>
              </p:nvSpPr>
              <p:spPr bwMode="lt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" name="AutoShape 19"/>
                <p:cNvSpPr>
                  <a:spLocks noChangeArrowheads="1"/>
                </p:cNvSpPr>
                <p:nvPr/>
              </p:nvSpPr>
              <p:spPr bwMode="lt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8" name="AutoShape 20"/>
                <p:cNvSpPr>
                  <a:spLocks noChangeArrowheads="1"/>
                </p:cNvSpPr>
                <p:nvPr/>
              </p:nvSpPr>
              <p:spPr bwMode="lt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grpSp>
            <p:nvGrpSpPr>
              <p:cNvPr id="70" name="Group 21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71" name="AutoShape 22"/>
                <p:cNvSpPr>
                  <a:spLocks noChangeArrowheads="1"/>
                </p:cNvSpPr>
                <p:nvPr/>
              </p:nvSpPr>
              <p:spPr bwMode="lt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2" name="AutoShape 23"/>
                <p:cNvSpPr>
                  <a:spLocks noChangeArrowheads="1"/>
                </p:cNvSpPr>
                <p:nvPr/>
              </p:nvSpPr>
              <p:spPr bwMode="lt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3" name="AutoShape 24"/>
                <p:cNvSpPr>
                  <a:spLocks noChangeArrowheads="1"/>
                </p:cNvSpPr>
                <p:nvPr/>
              </p:nvSpPr>
              <p:spPr bwMode="lt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4" name="AutoShape 25"/>
                <p:cNvSpPr>
                  <a:spLocks noChangeArrowheads="1"/>
                </p:cNvSpPr>
                <p:nvPr/>
              </p:nvSpPr>
              <p:spPr bwMode="lt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</p:grpSp>
      </p:grpSp>
      <p:grpSp>
        <p:nvGrpSpPr>
          <p:cNvPr id="79" name="Group 26"/>
          <p:cNvGrpSpPr>
            <a:grpSpLocks/>
          </p:cNvGrpSpPr>
          <p:nvPr/>
        </p:nvGrpSpPr>
        <p:grpSpPr bwMode="auto">
          <a:xfrm>
            <a:off x="1303774" y="1452556"/>
            <a:ext cx="1813026" cy="1318715"/>
            <a:chOff x="4320" y="1152"/>
            <a:chExt cx="414" cy="402"/>
          </a:xfrm>
        </p:grpSpPr>
        <p:sp>
          <p:nvSpPr>
            <p:cNvPr id="80" name="AutoShape 27"/>
            <p:cNvSpPr>
              <a:spLocks noChangeArrowheads="1"/>
            </p:cNvSpPr>
            <p:nvPr/>
          </p:nvSpPr>
          <p:spPr bwMode="ltGray">
            <a:xfrm>
              <a:off x="4320" y="1152"/>
              <a:ext cx="414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69804"/>
                    <a:invGamma/>
                  </a:schemeClr>
                </a:gs>
              </a:gsLst>
              <a:lin ang="5400000" scaled="1"/>
            </a:gradFill>
            <a:ln w="25400">
              <a:solidFill>
                <a:srgbClr val="FEFEFE"/>
              </a:solidFill>
              <a:round/>
              <a:headEnd/>
              <a:tailEnd/>
            </a:ln>
            <a:effectLst>
              <a:outerShdw dist="53882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1" name="Freeform 28"/>
            <p:cNvSpPr>
              <a:spLocks/>
            </p:cNvSpPr>
            <p:nvPr/>
          </p:nvSpPr>
          <p:spPr bwMode="ltGray">
            <a:xfrm>
              <a:off x="4346" y="1178"/>
              <a:ext cx="206" cy="201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0" y="118"/>
                </a:cxn>
                <a:cxn ang="0">
                  <a:pos x="0" y="589"/>
                </a:cxn>
                <a:cxn ang="0">
                  <a:pos x="161" y="174"/>
                </a:cxn>
                <a:cxn ang="0">
                  <a:pos x="589" y="0"/>
                </a:cxn>
                <a:cxn ang="0">
                  <a:pos x="118" y="0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50000">
                  <a:schemeClr val="accent1">
                    <a:alpha val="0"/>
                  </a:schemeClr>
                </a:gs>
                <a:gs pos="100000">
                  <a:schemeClr val="accent1">
                    <a:gamma/>
                    <a:tint val="48627"/>
                    <a:invGamma/>
                  </a:schemeClr>
                </a:gs>
              </a:gsLst>
              <a:lin ang="27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82" name="Group 29"/>
          <p:cNvGrpSpPr>
            <a:grpSpLocks/>
          </p:cNvGrpSpPr>
          <p:nvPr/>
        </p:nvGrpSpPr>
        <p:grpSpPr bwMode="auto">
          <a:xfrm>
            <a:off x="1333357" y="2950159"/>
            <a:ext cx="1813026" cy="1318715"/>
            <a:chOff x="4320" y="1152"/>
            <a:chExt cx="414" cy="402"/>
          </a:xfrm>
        </p:grpSpPr>
        <p:sp>
          <p:nvSpPr>
            <p:cNvPr id="83" name="AutoShape 30"/>
            <p:cNvSpPr>
              <a:spLocks noChangeArrowheads="1"/>
            </p:cNvSpPr>
            <p:nvPr/>
          </p:nvSpPr>
          <p:spPr bwMode="ltGray">
            <a:xfrm>
              <a:off x="4320" y="1152"/>
              <a:ext cx="414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9804"/>
                    <a:invGamma/>
                  </a:schemeClr>
                </a:gs>
              </a:gsLst>
              <a:lin ang="5400000" scaled="1"/>
            </a:gradFill>
            <a:ln w="25400">
              <a:solidFill>
                <a:srgbClr val="FEFEFE"/>
              </a:solidFill>
              <a:round/>
              <a:headEnd/>
              <a:tailEnd/>
            </a:ln>
            <a:effectLst>
              <a:outerShdw dist="53882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4" name="Freeform 31"/>
            <p:cNvSpPr>
              <a:spLocks/>
            </p:cNvSpPr>
            <p:nvPr/>
          </p:nvSpPr>
          <p:spPr bwMode="ltGray">
            <a:xfrm>
              <a:off x="4346" y="1178"/>
              <a:ext cx="206" cy="201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0" y="118"/>
                </a:cxn>
                <a:cxn ang="0">
                  <a:pos x="0" y="589"/>
                </a:cxn>
                <a:cxn ang="0">
                  <a:pos x="161" y="174"/>
                </a:cxn>
                <a:cxn ang="0">
                  <a:pos x="589" y="0"/>
                </a:cxn>
                <a:cxn ang="0">
                  <a:pos x="118" y="0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>
                    <a:gamma/>
                    <a:tint val="48627"/>
                    <a:invGamma/>
                  </a:schemeClr>
                </a:gs>
                <a:gs pos="50000">
                  <a:schemeClr val="accent2">
                    <a:alpha val="0"/>
                  </a:schemeClr>
                </a:gs>
                <a:gs pos="100000">
                  <a:schemeClr val="accent2">
                    <a:gamma/>
                    <a:tint val="48627"/>
                    <a:invGamma/>
                  </a:schemeClr>
                </a:gs>
              </a:gsLst>
              <a:lin ang="27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85" name="Group 32"/>
          <p:cNvGrpSpPr>
            <a:grpSpLocks/>
          </p:cNvGrpSpPr>
          <p:nvPr/>
        </p:nvGrpSpPr>
        <p:grpSpPr bwMode="auto">
          <a:xfrm>
            <a:off x="1352377" y="4468341"/>
            <a:ext cx="1813026" cy="1318714"/>
            <a:chOff x="4320" y="1152"/>
            <a:chExt cx="414" cy="402"/>
          </a:xfrm>
        </p:grpSpPr>
        <p:sp>
          <p:nvSpPr>
            <p:cNvPr id="86" name="AutoShape 33"/>
            <p:cNvSpPr>
              <a:spLocks noChangeArrowheads="1"/>
            </p:cNvSpPr>
            <p:nvPr/>
          </p:nvSpPr>
          <p:spPr bwMode="ltGray">
            <a:xfrm>
              <a:off x="4320" y="1152"/>
              <a:ext cx="414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69804"/>
                    <a:invGamma/>
                  </a:schemeClr>
                </a:gs>
              </a:gsLst>
              <a:lin ang="5400000" scaled="1"/>
            </a:gradFill>
            <a:ln w="25400">
              <a:solidFill>
                <a:srgbClr val="FEFEFE"/>
              </a:solidFill>
              <a:round/>
              <a:headEnd/>
              <a:tailEnd/>
            </a:ln>
            <a:effectLst>
              <a:outerShdw dist="53882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7" name="Freeform 34"/>
            <p:cNvSpPr>
              <a:spLocks/>
            </p:cNvSpPr>
            <p:nvPr/>
          </p:nvSpPr>
          <p:spPr bwMode="ltGray">
            <a:xfrm>
              <a:off x="4346" y="1178"/>
              <a:ext cx="206" cy="201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0" y="118"/>
                </a:cxn>
                <a:cxn ang="0">
                  <a:pos x="0" y="589"/>
                </a:cxn>
                <a:cxn ang="0">
                  <a:pos x="161" y="174"/>
                </a:cxn>
                <a:cxn ang="0">
                  <a:pos x="589" y="0"/>
                </a:cxn>
                <a:cxn ang="0">
                  <a:pos x="118" y="0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>
                    <a:gamma/>
                    <a:tint val="48627"/>
                    <a:invGamma/>
                  </a:schemeClr>
                </a:gs>
                <a:gs pos="50000">
                  <a:schemeClr val="folHlink">
                    <a:alpha val="0"/>
                  </a:schemeClr>
                </a:gs>
                <a:gs pos="100000">
                  <a:schemeClr val="folHlink">
                    <a:gamma/>
                    <a:tint val="48627"/>
                    <a:invGamma/>
                  </a:schemeClr>
                </a:gs>
              </a:gsLst>
              <a:lin ang="27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88" name="Group 35"/>
          <p:cNvGrpSpPr>
            <a:grpSpLocks/>
          </p:cNvGrpSpPr>
          <p:nvPr/>
        </p:nvGrpSpPr>
        <p:grpSpPr bwMode="auto">
          <a:xfrm>
            <a:off x="9295457" y="1452556"/>
            <a:ext cx="1813026" cy="1318715"/>
            <a:chOff x="4320" y="1152"/>
            <a:chExt cx="414" cy="402"/>
          </a:xfrm>
        </p:grpSpPr>
        <p:sp>
          <p:nvSpPr>
            <p:cNvPr id="89" name="AutoShape 36"/>
            <p:cNvSpPr>
              <a:spLocks noChangeArrowheads="1"/>
            </p:cNvSpPr>
            <p:nvPr/>
          </p:nvSpPr>
          <p:spPr bwMode="ltGray">
            <a:xfrm>
              <a:off x="4320" y="1152"/>
              <a:ext cx="414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69804"/>
                    <a:invGamma/>
                  </a:schemeClr>
                </a:gs>
              </a:gsLst>
              <a:lin ang="5400000" scaled="1"/>
            </a:gradFill>
            <a:ln w="25400">
              <a:solidFill>
                <a:srgbClr val="FEFEFE"/>
              </a:solidFill>
              <a:round/>
              <a:headEnd/>
              <a:tailEnd/>
            </a:ln>
            <a:effectLst>
              <a:outerShdw dist="53882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0" name="Freeform 37"/>
            <p:cNvSpPr>
              <a:spLocks/>
            </p:cNvSpPr>
            <p:nvPr/>
          </p:nvSpPr>
          <p:spPr bwMode="ltGray">
            <a:xfrm>
              <a:off x="4346" y="1178"/>
              <a:ext cx="206" cy="201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0" y="118"/>
                </a:cxn>
                <a:cxn ang="0">
                  <a:pos x="0" y="589"/>
                </a:cxn>
                <a:cxn ang="0">
                  <a:pos x="161" y="174"/>
                </a:cxn>
                <a:cxn ang="0">
                  <a:pos x="589" y="0"/>
                </a:cxn>
                <a:cxn ang="0">
                  <a:pos x="118" y="0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50000">
                  <a:schemeClr val="accent1">
                    <a:alpha val="0"/>
                  </a:schemeClr>
                </a:gs>
                <a:gs pos="100000">
                  <a:schemeClr val="accent1">
                    <a:gamma/>
                    <a:tint val="48627"/>
                    <a:invGamma/>
                  </a:schemeClr>
                </a:gs>
              </a:gsLst>
              <a:lin ang="27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91" name="Group 38"/>
          <p:cNvGrpSpPr>
            <a:grpSpLocks/>
          </p:cNvGrpSpPr>
          <p:nvPr/>
        </p:nvGrpSpPr>
        <p:grpSpPr bwMode="auto">
          <a:xfrm>
            <a:off x="9325043" y="2950159"/>
            <a:ext cx="1813026" cy="1318715"/>
            <a:chOff x="4320" y="1152"/>
            <a:chExt cx="414" cy="402"/>
          </a:xfrm>
        </p:grpSpPr>
        <p:sp>
          <p:nvSpPr>
            <p:cNvPr id="92" name="AutoShape 39"/>
            <p:cNvSpPr>
              <a:spLocks noChangeArrowheads="1"/>
            </p:cNvSpPr>
            <p:nvPr/>
          </p:nvSpPr>
          <p:spPr bwMode="ltGray">
            <a:xfrm>
              <a:off x="4320" y="1152"/>
              <a:ext cx="414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9804"/>
                    <a:invGamma/>
                  </a:schemeClr>
                </a:gs>
              </a:gsLst>
              <a:lin ang="5400000" scaled="1"/>
            </a:gradFill>
            <a:ln w="25400">
              <a:solidFill>
                <a:srgbClr val="FEFEFE"/>
              </a:solidFill>
              <a:round/>
              <a:headEnd/>
              <a:tailEnd/>
            </a:ln>
            <a:effectLst>
              <a:outerShdw dist="53882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3" name="Freeform 40"/>
            <p:cNvSpPr>
              <a:spLocks/>
            </p:cNvSpPr>
            <p:nvPr/>
          </p:nvSpPr>
          <p:spPr bwMode="ltGray">
            <a:xfrm>
              <a:off x="4346" y="1178"/>
              <a:ext cx="206" cy="201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0" y="118"/>
                </a:cxn>
                <a:cxn ang="0">
                  <a:pos x="0" y="589"/>
                </a:cxn>
                <a:cxn ang="0">
                  <a:pos x="161" y="174"/>
                </a:cxn>
                <a:cxn ang="0">
                  <a:pos x="589" y="0"/>
                </a:cxn>
                <a:cxn ang="0">
                  <a:pos x="118" y="0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>
                    <a:gamma/>
                    <a:tint val="48627"/>
                    <a:invGamma/>
                  </a:schemeClr>
                </a:gs>
                <a:gs pos="50000">
                  <a:schemeClr val="accent2">
                    <a:alpha val="0"/>
                  </a:schemeClr>
                </a:gs>
                <a:gs pos="100000">
                  <a:schemeClr val="accent2">
                    <a:gamma/>
                    <a:tint val="48627"/>
                    <a:invGamma/>
                  </a:schemeClr>
                </a:gs>
              </a:gsLst>
              <a:lin ang="27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94" name="Group 41"/>
          <p:cNvGrpSpPr>
            <a:grpSpLocks/>
          </p:cNvGrpSpPr>
          <p:nvPr/>
        </p:nvGrpSpPr>
        <p:grpSpPr bwMode="auto">
          <a:xfrm>
            <a:off x="9344057" y="4468341"/>
            <a:ext cx="1813026" cy="1318714"/>
            <a:chOff x="4320" y="1152"/>
            <a:chExt cx="414" cy="402"/>
          </a:xfrm>
        </p:grpSpPr>
        <p:sp>
          <p:nvSpPr>
            <p:cNvPr id="95" name="AutoShape 42"/>
            <p:cNvSpPr>
              <a:spLocks noChangeArrowheads="1"/>
            </p:cNvSpPr>
            <p:nvPr/>
          </p:nvSpPr>
          <p:spPr bwMode="ltGray">
            <a:xfrm>
              <a:off x="4320" y="1152"/>
              <a:ext cx="414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69804"/>
                    <a:invGamma/>
                  </a:schemeClr>
                </a:gs>
              </a:gsLst>
              <a:lin ang="5400000" scaled="1"/>
            </a:gradFill>
            <a:ln w="25400">
              <a:solidFill>
                <a:srgbClr val="FEFEFE"/>
              </a:solidFill>
              <a:round/>
              <a:headEnd/>
              <a:tailEnd/>
            </a:ln>
            <a:effectLst>
              <a:outerShdw dist="53882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6" name="Freeform 43"/>
            <p:cNvSpPr>
              <a:spLocks/>
            </p:cNvSpPr>
            <p:nvPr/>
          </p:nvSpPr>
          <p:spPr bwMode="ltGray">
            <a:xfrm>
              <a:off x="4346" y="1178"/>
              <a:ext cx="206" cy="201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0" y="118"/>
                </a:cxn>
                <a:cxn ang="0">
                  <a:pos x="0" y="589"/>
                </a:cxn>
                <a:cxn ang="0">
                  <a:pos x="161" y="174"/>
                </a:cxn>
                <a:cxn ang="0">
                  <a:pos x="589" y="0"/>
                </a:cxn>
                <a:cxn ang="0">
                  <a:pos x="118" y="0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>
                    <a:gamma/>
                    <a:tint val="48627"/>
                    <a:invGamma/>
                  </a:schemeClr>
                </a:gs>
                <a:gs pos="50000">
                  <a:schemeClr val="folHlink">
                    <a:alpha val="0"/>
                  </a:schemeClr>
                </a:gs>
                <a:gs pos="100000">
                  <a:schemeClr val="folHlink">
                    <a:gamma/>
                    <a:tint val="48627"/>
                    <a:invGamma/>
                  </a:schemeClr>
                </a:gs>
              </a:gsLst>
              <a:lin ang="27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97" name="Rectangle 44"/>
          <p:cNvSpPr>
            <a:spLocks noChangeArrowheads="1"/>
          </p:cNvSpPr>
          <p:nvPr/>
        </p:nvSpPr>
        <p:spPr bwMode="auto">
          <a:xfrm>
            <a:off x="1589039" y="1762839"/>
            <a:ext cx="1318564" cy="64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rgbClr val="FE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封闭</a:t>
            </a:r>
            <a:endParaRPr lang="en-US" altLang="zh-CN" b="1" dirty="0" smtClean="0">
              <a:solidFill>
                <a:srgbClr val="FEFFFF"/>
              </a:solidFill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 algn="ctr">
              <a:defRPr/>
            </a:pPr>
            <a:r>
              <a:rPr lang="zh-CN" altLang="en-US" b="1" dirty="0" smtClean="0">
                <a:solidFill>
                  <a:srgbClr val="FE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环境</a:t>
            </a:r>
            <a:endParaRPr lang="en-US" altLang="zh-CN" b="1" dirty="0">
              <a:solidFill>
                <a:srgbClr val="FEFFFF"/>
              </a:solidFill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</p:txBody>
      </p:sp>
      <p:sp>
        <p:nvSpPr>
          <p:cNvPr id="98" name="Rectangle 45"/>
          <p:cNvSpPr>
            <a:spLocks noChangeArrowheads="1"/>
          </p:cNvSpPr>
          <p:nvPr/>
        </p:nvSpPr>
        <p:spPr bwMode="auto">
          <a:xfrm>
            <a:off x="1589039" y="3277857"/>
            <a:ext cx="1318564" cy="64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rgbClr val="FE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创新</a:t>
            </a:r>
            <a:endParaRPr lang="en-US" altLang="zh-CN" b="1" dirty="0" smtClean="0">
              <a:solidFill>
                <a:srgbClr val="FEFFFF"/>
              </a:solidFill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 algn="ctr">
              <a:defRPr/>
            </a:pPr>
            <a:r>
              <a:rPr lang="zh-CN" altLang="en-US" b="1" dirty="0" smtClean="0">
                <a:solidFill>
                  <a:srgbClr val="FE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潜力</a:t>
            </a:r>
            <a:endParaRPr lang="en-US" altLang="zh-CN" b="1" dirty="0">
              <a:solidFill>
                <a:srgbClr val="FEFFFF"/>
              </a:solidFill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</p:txBody>
      </p:sp>
      <p:sp>
        <p:nvSpPr>
          <p:cNvPr id="99" name="Rectangle 46"/>
          <p:cNvSpPr>
            <a:spLocks noChangeArrowheads="1"/>
          </p:cNvSpPr>
          <p:nvPr/>
        </p:nvSpPr>
        <p:spPr bwMode="auto">
          <a:xfrm>
            <a:off x="1589039" y="4797627"/>
            <a:ext cx="131856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rgbClr val="FE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难于网页内容开发</a:t>
            </a:r>
            <a:endParaRPr lang="en-US" altLang="zh-CN" b="1" dirty="0">
              <a:solidFill>
                <a:srgbClr val="FEFFFF"/>
              </a:solidFill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</p:txBody>
      </p:sp>
      <p:sp>
        <p:nvSpPr>
          <p:cNvPr id="100" name="Rectangle 47"/>
          <p:cNvSpPr>
            <a:spLocks noChangeArrowheads="1"/>
          </p:cNvSpPr>
          <p:nvPr/>
        </p:nvSpPr>
        <p:spPr bwMode="auto">
          <a:xfrm>
            <a:off x="9574384" y="1762839"/>
            <a:ext cx="1318564" cy="64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rgbClr val="FE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高端</a:t>
            </a:r>
            <a:endParaRPr lang="en-US" altLang="zh-CN" b="1" dirty="0" smtClean="0">
              <a:solidFill>
                <a:srgbClr val="FEFFFF"/>
              </a:solidFill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 algn="ctr">
              <a:defRPr/>
            </a:pPr>
            <a:r>
              <a:rPr lang="zh-CN" altLang="en-US" b="1" dirty="0" smtClean="0">
                <a:solidFill>
                  <a:srgbClr val="FE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平台</a:t>
            </a:r>
            <a:endParaRPr lang="en-US" altLang="zh-CN" b="1" dirty="0">
              <a:solidFill>
                <a:srgbClr val="FEFFFF"/>
              </a:solidFill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</p:txBody>
      </p:sp>
      <p:sp>
        <p:nvSpPr>
          <p:cNvPr id="101" name="Rectangle 48"/>
          <p:cNvSpPr>
            <a:spLocks noChangeArrowheads="1"/>
          </p:cNvSpPr>
          <p:nvPr/>
        </p:nvSpPr>
        <p:spPr bwMode="auto">
          <a:xfrm>
            <a:off x="9574384" y="3131646"/>
            <a:ext cx="131856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rgbClr val="FE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固有高质量标准</a:t>
            </a:r>
            <a:endParaRPr lang="en-US" altLang="zh-CN" b="1" dirty="0">
              <a:solidFill>
                <a:srgbClr val="FEFFFF"/>
              </a:solidFill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</p:txBody>
      </p:sp>
      <p:sp>
        <p:nvSpPr>
          <p:cNvPr id="102" name="Rectangle 49"/>
          <p:cNvSpPr>
            <a:spLocks noChangeArrowheads="1"/>
          </p:cNvSpPr>
          <p:nvPr/>
        </p:nvSpPr>
        <p:spPr bwMode="auto">
          <a:xfrm>
            <a:off x="9574384" y="4797624"/>
            <a:ext cx="13185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rgbClr val="FE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优质库类</a:t>
            </a:r>
            <a:endParaRPr lang="en-US" altLang="zh-CN" b="1" dirty="0">
              <a:solidFill>
                <a:srgbClr val="FEFFFF"/>
              </a:solidFill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</p:txBody>
      </p:sp>
      <p:sp>
        <p:nvSpPr>
          <p:cNvPr id="104" name="Rectangle 51"/>
          <p:cNvSpPr>
            <a:spLocks noChangeArrowheads="1"/>
          </p:cNvSpPr>
          <p:nvPr/>
        </p:nvSpPr>
        <p:spPr bwMode="auto">
          <a:xfrm>
            <a:off x="5077569" y="3131443"/>
            <a:ext cx="2129989" cy="898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altLang="zh-CN" sz="2400" b="1" dirty="0">
                <a:solidFill>
                  <a:srgbClr val="080808"/>
                </a:solidFill>
                <a:cs typeface="Arial" charset="0"/>
              </a:rPr>
              <a:t>IOS</a:t>
            </a:r>
            <a:r>
              <a:rPr lang="zh-CN" altLang="en-US" sz="2400" b="1" dirty="0">
                <a:solidFill>
                  <a:srgbClr val="080808"/>
                </a:solidFill>
                <a:cs typeface="Arial" charset="0"/>
              </a:rPr>
              <a:t>开发平台的</a:t>
            </a:r>
            <a:r>
              <a:rPr lang="en-US" altLang="zh-CN" sz="2400" b="1" dirty="0">
                <a:solidFill>
                  <a:srgbClr val="080808"/>
                </a:solidFill>
                <a:cs typeface="Arial" charset="0"/>
              </a:rPr>
              <a:t>6</a:t>
            </a:r>
            <a:r>
              <a:rPr lang="zh-CN" altLang="en-US" sz="2400" b="1" dirty="0">
                <a:solidFill>
                  <a:srgbClr val="080808"/>
                </a:solidFill>
                <a:cs typeface="Arial" charset="0"/>
              </a:rPr>
              <a:t>大优势</a:t>
            </a:r>
            <a:endParaRPr lang="en-US" altLang="zh-CN" sz="2400" b="1" dirty="0">
              <a:solidFill>
                <a:srgbClr val="080808"/>
              </a:solidFill>
              <a:cs typeface="Arial" charset="0"/>
            </a:endParaRPr>
          </a:p>
        </p:txBody>
      </p:sp>
      <p:sp>
        <p:nvSpPr>
          <p:cNvPr id="147" name="Text Box 50"/>
          <p:cNvSpPr txBox="1">
            <a:spLocks noChangeArrowheads="1"/>
          </p:cNvSpPr>
          <p:nvPr/>
        </p:nvSpPr>
        <p:spPr bwMode="white">
          <a:xfrm>
            <a:off x="2743609" y="4165233"/>
            <a:ext cx="1411540" cy="33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1600" b="1" dirty="0" smtClean="0">
                <a:solidFill>
                  <a:srgbClr val="F8F8F8"/>
                </a:solidFill>
                <a:cs typeface="Arial" charset="0"/>
              </a:rPr>
              <a:t>优质库类</a:t>
            </a:r>
            <a:endParaRPr lang="en-US" altLang="zh-CN" sz="1600" b="1" dirty="0">
              <a:solidFill>
                <a:srgbClr val="F8F8F8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74023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就业方向</a:t>
            </a:r>
            <a:endParaRPr lang="en-US" altLang="zh-CN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1189137" y="1763291"/>
            <a:ext cx="8232115" cy="3428974"/>
            <a:chOff x="92" y="1677"/>
            <a:chExt cx="4804" cy="2166"/>
          </a:xfrm>
        </p:grpSpPr>
        <p:sp>
          <p:nvSpPr>
            <p:cNvPr id="8" name="Line 8"/>
            <p:cNvSpPr>
              <a:spLocks noChangeShapeType="1"/>
            </p:cNvSpPr>
            <p:nvPr/>
          </p:nvSpPr>
          <p:spPr bwMode="gray">
            <a:xfrm flipH="1">
              <a:off x="2482" y="2375"/>
              <a:ext cx="1940" cy="83"/>
            </a:xfrm>
            <a:prstGeom prst="line">
              <a:avLst/>
            </a:prstGeom>
            <a:noFill/>
            <a:ln w="76200">
              <a:solidFill>
                <a:srgbClr val="B2B2B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gray">
            <a:xfrm flipH="1" flipV="1">
              <a:off x="2504" y="2458"/>
              <a:ext cx="828" cy="903"/>
            </a:xfrm>
            <a:prstGeom prst="line">
              <a:avLst/>
            </a:prstGeom>
            <a:noFill/>
            <a:ln w="762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Line 10"/>
            <p:cNvSpPr>
              <a:spLocks noChangeShapeType="1"/>
            </p:cNvSpPr>
            <p:nvPr/>
          </p:nvSpPr>
          <p:spPr bwMode="gray">
            <a:xfrm flipV="1">
              <a:off x="1349" y="2458"/>
              <a:ext cx="1155" cy="1029"/>
            </a:xfrm>
            <a:prstGeom prst="line">
              <a:avLst/>
            </a:prstGeom>
            <a:noFill/>
            <a:ln w="762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Line 11"/>
            <p:cNvSpPr>
              <a:spLocks noChangeShapeType="1"/>
            </p:cNvSpPr>
            <p:nvPr/>
          </p:nvSpPr>
          <p:spPr bwMode="gray">
            <a:xfrm flipV="1">
              <a:off x="673" y="2458"/>
              <a:ext cx="1831" cy="64"/>
            </a:xfrm>
            <a:prstGeom prst="line">
              <a:avLst/>
            </a:prstGeom>
            <a:noFill/>
            <a:ln w="762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Oval 12"/>
            <p:cNvSpPr>
              <a:spLocks noChangeArrowheads="1"/>
            </p:cNvSpPr>
            <p:nvPr/>
          </p:nvSpPr>
          <p:spPr bwMode="gray">
            <a:xfrm rot="21182673">
              <a:off x="1371" y="1913"/>
              <a:ext cx="2157" cy="1037"/>
            </a:xfrm>
            <a:prstGeom prst="ellipse">
              <a:avLst/>
            </a:prstGeom>
            <a:gradFill rotWithShape="1">
              <a:gsLst>
                <a:gs pos="0">
                  <a:srgbClr val="008080"/>
                </a:gs>
                <a:gs pos="100000">
                  <a:srgbClr val="99FFCC"/>
                </a:gs>
              </a:gsLst>
              <a:lin ang="2700000" scaled="1"/>
            </a:gradFill>
            <a:ln w="9525">
              <a:round/>
              <a:headEnd/>
              <a:tailEnd/>
            </a:ln>
            <a:scene3d>
              <a:camera prst="legacyPerspectiveBottom"/>
              <a:lightRig rig="legacyFlat1" dir="t"/>
            </a:scene3d>
            <a:sp3d extrusionH="887400" prstMaterial="legacyMatte">
              <a:bevelT w="13500" h="13500" prst="angle"/>
              <a:bevelB w="13500" h="13500" prst="angle"/>
              <a:extrusionClr>
                <a:srgbClr val="009999"/>
              </a:extrusionClr>
            </a:sp3d>
          </p:spPr>
          <p:txBody>
            <a:bodyPr wrap="none" anchor="ctr">
              <a:flatTx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 rot="-342635">
              <a:off x="563" y="1681"/>
              <a:ext cx="3927" cy="1911"/>
            </a:xfrm>
            <a:prstGeom prst="ellipse">
              <a:avLst/>
            </a:prstGeom>
            <a:noFill/>
            <a:ln w="57150" algn="ctr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 rot="-342635">
              <a:off x="541" y="1677"/>
              <a:ext cx="3937" cy="1893"/>
            </a:xfrm>
            <a:prstGeom prst="ellipse">
              <a:avLst/>
            </a:prstGeom>
            <a:noFill/>
            <a:ln w="38100" algn="ctr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" name="Text Box 15"/>
            <p:cNvSpPr txBox="1">
              <a:spLocks noChangeArrowheads="1"/>
            </p:cNvSpPr>
            <p:nvPr/>
          </p:nvSpPr>
          <p:spPr bwMode="gray">
            <a:xfrm>
              <a:off x="1876" y="2232"/>
              <a:ext cx="1348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/>
              <a:r>
                <a:rPr lang="en-US" altLang="zh-CN" sz="3200" b="1" dirty="0">
                  <a:solidFill>
                    <a:srgbClr val="1C1C1C"/>
                  </a:solidFill>
                </a:rPr>
                <a:t>i</a:t>
              </a:r>
              <a:r>
                <a:rPr lang="en-US" altLang="zh-CN" sz="3200" b="1" dirty="0" smtClean="0">
                  <a:solidFill>
                    <a:srgbClr val="1C1C1C"/>
                  </a:solidFill>
                </a:rPr>
                <a:t>OS</a:t>
              </a:r>
              <a:r>
                <a:rPr lang="zh-CN" altLang="en-US" sz="3200" b="1" dirty="0" smtClean="0">
                  <a:solidFill>
                    <a:srgbClr val="1C1C1C"/>
                  </a:solidFill>
                </a:rPr>
                <a:t>开发</a:t>
              </a:r>
              <a:endParaRPr lang="en-US" altLang="zh-CN" sz="3200" b="1" dirty="0">
                <a:solidFill>
                  <a:srgbClr val="1C1C1C"/>
                </a:solidFill>
              </a:endParaRPr>
            </a:p>
          </p:txBody>
        </p:sp>
        <p:grpSp>
          <p:nvGrpSpPr>
            <p:cNvPr id="16" name="Group 16"/>
            <p:cNvGrpSpPr>
              <a:grpSpLocks/>
            </p:cNvGrpSpPr>
            <p:nvPr/>
          </p:nvGrpSpPr>
          <p:grpSpPr bwMode="auto">
            <a:xfrm rot="-395355">
              <a:off x="111" y="2121"/>
              <a:ext cx="1018" cy="637"/>
              <a:chOff x="2680" y="-145"/>
              <a:chExt cx="2380" cy="1023"/>
            </a:xfrm>
          </p:grpSpPr>
          <p:sp>
            <p:nvSpPr>
              <p:cNvPr id="38" name="Oval 17"/>
              <p:cNvSpPr>
                <a:spLocks noChangeArrowheads="1"/>
              </p:cNvSpPr>
              <p:nvPr/>
            </p:nvSpPr>
            <p:spPr bwMode="gray">
              <a:xfrm>
                <a:off x="2683" y="-145"/>
                <a:ext cx="2374" cy="1023"/>
              </a:xfrm>
              <a:prstGeom prst="ellipse">
                <a:avLst/>
              </a:prstGeom>
              <a:gradFill rotWithShape="1">
                <a:gsLst>
                  <a:gs pos="0">
                    <a:srgbClr val="6B6B6B"/>
                  </a:gs>
                  <a:gs pos="50000">
                    <a:srgbClr val="C0C0C0"/>
                  </a:gs>
                  <a:gs pos="100000">
                    <a:srgbClr val="6B6B6B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9" name="Oval 18"/>
              <p:cNvSpPr>
                <a:spLocks noChangeArrowheads="1"/>
              </p:cNvSpPr>
              <p:nvPr/>
            </p:nvSpPr>
            <p:spPr bwMode="gray">
              <a:xfrm>
                <a:off x="2680" y="-145"/>
                <a:ext cx="2380" cy="974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 dirty="0"/>
              </a:p>
            </p:txBody>
          </p:sp>
        </p:grpSp>
        <p:grpSp>
          <p:nvGrpSpPr>
            <p:cNvPr id="19" name="Group 25"/>
            <p:cNvGrpSpPr>
              <a:grpSpLocks/>
            </p:cNvGrpSpPr>
            <p:nvPr/>
          </p:nvGrpSpPr>
          <p:grpSpPr bwMode="auto">
            <a:xfrm rot="-208054">
              <a:off x="3812" y="2102"/>
              <a:ext cx="1084" cy="572"/>
              <a:chOff x="3098" y="249"/>
              <a:chExt cx="1959" cy="629"/>
            </a:xfrm>
          </p:grpSpPr>
          <p:sp>
            <p:nvSpPr>
              <p:cNvPr id="32" name="Oval 26"/>
              <p:cNvSpPr>
                <a:spLocks noChangeArrowheads="1"/>
              </p:cNvSpPr>
              <p:nvPr/>
            </p:nvSpPr>
            <p:spPr bwMode="gray">
              <a:xfrm>
                <a:off x="3099" y="297"/>
                <a:ext cx="1958" cy="581"/>
              </a:xfrm>
              <a:prstGeom prst="ellipse">
                <a:avLst/>
              </a:prstGeom>
              <a:gradFill rotWithShape="1">
                <a:gsLst>
                  <a:gs pos="0">
                    <a:srgbClr val="636363"/>
                  </a:gs>
                  <a:gs pos="50000">
                    <a:srgbClr val="B2B2B2"/>
                  </a:gs>
                  <a:gs pos="100000">
                    <a:srgbClr val="63636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3" name="Oval 27"/>
              <p:cNvSpPr>
                <a:spLocks noChangeArrowheads="1"/>
              </p:cNvSpPr>
              <p:nvPr/>
            </p:nvSpPr>
            <p:spPr bwMode="gray">
              <a:xfrm>
                <a:off x="3098" y="249"/>
                <a:ext cx="1959" cy="581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20" name="Group 28"/>
            <p:cNvGrpSpPr>
              <a:grpSpLocks/>
            </p:cNvGrpSpPr>
            <p:nvPr/>
          </p:nvGrpSpPr>
          <p:grpSpPr bwMode="auto">
            <a:xfrm rot="-198351">
              <a:off x="2569" y="2979"/>
              <a:ext cx="1495" cy="863"/>
              <a:chOff x="3099" y="246"/>
              <a:chExt cx="1959" cy="632"/>
            </a:xfrm>
          </p:grpSpPr>
          <p:sp>
            <p:nvSpPr>
              <p:cNvPr id="30" name="Oval 29"/>
              <p:cNvSpPr>
                <a:spLocks noChangeArrowheads="1"/>
              </p:cNvSpPr>
              <p:nvPr/>
            </p:nvSpPr>
            <p:spPr bwMode="gray">
              <a:xfrm>
                <a:off x="3099" y="297"/>
                <a:ext cx="1958" cy="581"/>
              </a:xfrm>
              <a:prstGeom prst="ellipse">
                <a:avLst/>
              </a:prstGeom>
              <a:gradFill rotWithShape="1">
                <a:gsLst>
                  <a:gs pos="0">
                    <a:srgbClr val="636363"/>
                  </a:gs>
                  <a:gs pos="50000">
                    <a:srgbClr val="B2B2B2"/>
                  </a:gs>
                  <a:gs pos="100000">
                    <a:srgbClr val="63636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" name="Oval 30"/>
              <p:cNvSpPr>
                <a:spLocks noChangeArrowheads="1"/>
              </p:cNvSpPr>
              <p:nvPr/>
            </p:nvSpPr>
            <p:spPr bwMode="gray">
              <a:xfrm>
                <a:off x="3099" y="246"/>
                <a:ext cx="1959" cy="581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 dirty="0"/>
              </a:p>
            </p:txBody>
          </p:sp>
        </p:grpSp>
        <p:grpSp>
          <p:nvGrpSpPr>
            <p:cNvPr id="21" name="Group 31"/>
            <p:cNvGrpSpPr>
              <a:grpSpLocks/>
            </p:cNvGrpSpPr>
            <p:nvPr/>
          </p:nvGrpSpPr>
          <p:grpSpPr bwMode="auto">
            <a:xfrm rot="-293188">
              <a:off x="761" y="3172"/>
              <a:ext cx="1178" cy="671"/>
              <a:chOff x="3098" y="249"/>
              <a:chExt cx="1959" cy="629"/>
            </a:xfrm>
          </p:grpSpPr>
          <p:sp>
            <p:nvSpPr>
              <p:cNvPr id="28" name="Oval 32"/>
              <p:cNvSpPr>
                <a:spLocks noChangeArrowheads="1"/>
              </p:cNvSpPr>
              <p:nvPr/>
            </p:nvSpPr>
            <p:spPr bwMode="gray">
              <a:xfrm>
                <a:off x="3099" y="297"/>
                <a:ext cx="1958" cy="581"/>
              </a:xfrm>
              <a:prstGeom prst="ellipse">
                <a:avLst/>
              </a:prstGeom>
              <a:gradFill rotWithShape="1">
                <a:gsLst>
                  <a:gs pos="0">
                    <a:srgbClr val="636363"/>
                  </a:gs>
                  <a:gs pos="50000">
                    <a:srgbClr val="B2B2B2"/>
                  </a:gs>
                  <a:gs pos="100000">
                    <a:srgbClr val="63636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9" name="Oval 33"/>
              <p:cNvSpPr>
                <a:spLocks noChangeArrowheads="1"/>
              </p:cNvSpPr>
              <p:nvPr/>
            </p:nvSpPr>
            <p:spPr bwMode="gray">
              <a:xfrm>
                <a:off x="3098" y="249"/>
                <a:ext cx="1959" cy="581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24" name="Text Box 36"/>
            <p:cNvSpPr txBox="1">
              <a:spLocks noChangeArrowheads="1"/>
            </p:cNvSpPr>
            <p:nvPr/>
          </p:nvSpPr>
          <p:spPr bwMode="gray">
            <a:xfrm>
              <a:off x="3955" y="2166"/>
              <a:ext cx="802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2000" b="1" dirty="0">
                  <a:solidFill>
                    <a:srgbClr val="333333"/>
                  </a:solidFill>
                </a:rPr>
                <a:t>游戏</a:t>
              </a:r>
              <a:r>
                <a:rPr lang="en-US" altLang="zh-CN" sz="2000" b="1" dirty="0" smtClean="0">
                  <a:solidFill>
                    <a:srgbClr val="333333"/>
                  </a:solidFill>
                </a:rPr>
                <a:t>(</a:t>
              </a:r>
              <a:r>
                <a:rPr lang="zh-CN" altLang="en-US" sz="2000" b="1" dirty="0" smtClean="0">
                  <a:solidFill>
                    <a:srgbClr val="333333"/>
                  </a:solidFill>
                </a:rPr>
                <a:t>企业</a:t>
              </a:r>
              <a:r>
                <a:rPr lang="en-US" altLang="zh-CN" sz="2000" b="1" dirty="0">
                  <a:solidFill>
                    <a:srgbClr val="333333"/>
                  </a:solidFill>
                </a:rPr>
                <a:t>)</a:t>
              </a:r>
            </a:p>
            <a:p>
              <a:pPr algn="ctr">
                <a:spcBef>
                  <a:spcPct val="50000"/>
                </a:spcBef>
              </a:pPr>
              <a:endParaRPr lang="en-US" altLang="zh-CN" sz="2000" b="1" dirty="0">
                <a:solidFill>
                  <a:srgbClr val="333333"/>
                </a:solidFill>
              </a:endParaRPr>
            </a:p>
          </p:txBody>
        </p:sp>
        <p:sp>
          <p:nvSpPr>
            <p:cNvPr id="25" name="Text Box 37"/>
            <p:cNvSpPr txBox="1">
              <a:spLocks noChangeArrowheads="1"/>
            </p:cNvSpPr>
            <p:nvPr/>
          </p:nvSpPr>
          <p:spPr bwMode="gray">
            <a:xfrm>
              <a:off x="2707" y="3203"/>
              <a:ext cx="1328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2000" b="1" dirty="0" smtClean="0">
                  <a:solidFill>
                    <a:srgbClr val="333333"/>
                  </a:solidFill>
                </a:rPr>
                <a:t>应用</a:t>
              </a:r>
              <a:r>
                <a:rPr lang="en-US" altLang="zh-CN" sz="2000" b="1" dirty="0">
                  <a:solidFill>
                    <a:srgbClr val="333333"/>
                  </a:solidFill>
                </a:rPr>
                <a:t>(</a:t>
              </a:r>
              <a:r>
                <a:rPr lang="zh-CN" altLang="en-US" sz="2000" b="1" dirty="0" smtClean="0">
                  <a:solidFill>
                    <a:srgbClr val="333333"/>
                  </a:solidFill>
                </a:rPr>
                <a:t>独立开发</a:t>
              </a:r>
              <a:r>
                <a:rPr lang="en-US" altLang="zh-CN" sz="2000" b="1" dirty="0" smtClean="0">
                  <a:solidFill>
                    <a:srgbClr val="333333"/>
                  </a:solidFill>
                </a:rPr>
                <a:t>)</a:t>
              </a:r>
              <a:endParaRPr lang="en-US" altLang="zh-CN" sz="2000" b="1" dirty="0">
                <a:solidFill>
                  <a:srgbClr val="333333"/>
                </a:solidFill>
              </a:endParaRPr>
            </a:p>
            <a:p>
              <a:pPr algn="ctr">
                <a:spcBef>
                  <a:spcPct val="50000"/>
                </a:spcBef>
              </a:pPr>
              <a:endParaRPr lang="en-US" altLang="zh-CN" sz="2000" b="1" dirty="0">
                <a:solidFill>
                  <a:srgbClr val="333333"/>
                </a:solidFill>
              </a:endParaRPr>
            </a:p>
          </p:txBody>
        </p:sp>
        <p:sp>
          <p:nvSpPr>
            <p:cNvPr id="26" name="Text Box 38"/>
            <p:cNvSpPr txBox="1">
              <a:spLocks noChangeArrowheads="1"/>
            </p:cNvSpPr>
            <p:nvPr/>
          </p:nvSpPr>
          <p:spPr bwMode="gray">
            <a:xfrm>
              <a:off x="740" y="3319"/>
              <a:ext cx="118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2000" b="1" dirty="0" smtClean="0">
                  <a:solidFill>
                    <a:srgbClr val="333333"/>
                  </a:solidFill>
                </a:rPr>
                <a:t>应用</a:t>
              </a:r>
              <a:r>
                <a:rPr lang="en-US" altLang="zh-CN" sz="2000" b="1" dirty="0" smtClean="0">
                  <a:solidFill>
                    <a:srgbClr val="333333"/>
                  </a:solidFill>
                </a:rPr>
                <a:t>(</a:t>
              </a:r>
              <a:r>
                <a:rPr lang="zh-CN" altLang="en-US" sz="2000" b="1" dirty="0" smtClean="0">
                  <a:solidFill>
                    <a:srgbClr val="333333"/>
                  </a:solidFill>
                </a:rPr>
                <a:t>企业</a:t>
              </a:r>
              <a:r>
                <a:rPr lang="en-US" altLang="zh-CN" sz="2000" b="1" dirty="0" smtClean="0">
                  <a:solidFill>
                    <a:srgbClr val="333333"/>
                  </a:solidFill>
                </a:rPr>
                <a:t>)</a:t>
              </a:r>
              <a:endParaRPr lang="en-US" altLang="zh-CN" sz="2000" b="1" dirty="0">
                <a:solidFill>
                  <a:srgbClr val="333333"/>
                </a:solidFill>
              </a:endParaRPr>
            </a:p>
          </p:txBody>
        </p:sp>
        <p:sp>
          <p:nvSpPr>
            <p:cNvPr id="27" name="Text Box 39"/>
            <p:cNvSpPr txBox="1">
              <a:spLocks noChangeArrowheads="1"/>
            </p:cNvSpPr>
            <p:nvPr/>
          </p:nvSpPr>
          <p:spPr bwMode="gray">
            <a:xfrm>
              <a:off x="92" y="2250"/>
              <a:ext cx="1069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2000" b="1" dirty="0" smtClean="0">
                  <a:solidFill>
                    <a:srgbClr val="333333"/>
                  </a:solidFill>
                </a:rPr>
                <a:t>游戏</a:t>
              </a:r>
              <a:r>
                <a:rPr lang="en-US" altLang="zh-CN" sz="2000" b="1" dirty="0">
                  <a:solidFill>
                    <a:srgbClr val="333333"/>
                  </a:solidFill>
                </a:rPr>
                <a:t>(</a:t>
              </a:r>
              <a:r>
                <a:rPr lang="zh-CN" altLang="en-US" sz="2000" b="1" dirty="0" smtClean="0">
                  <a:solidFill>
                    <a:srgbClr val="333333"/>
                  </a:solidFill>
                </a:rPr>
                <a:t>独立开发</a:t>
              </a:r>
              <a:r>
                <a:rPr lang="en-US" altLang="zh-CN" sz="2000" b="1" dirty="0" smtClean="0">
                  <a:solidFill>
                    <a:srgbClr val="333333"/>
                  </a:solidFill>
                </a:rPr>
                <a:t>)</a:t>
              </a:r>
              <a:endParaRPr lang="en-US" altLang="zh-CN" sz="2000" b="1" dirty="0">
                <a:solidFill>
                  <a:srgbClr val="333333"/>
                </a:solidFill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397049" y="1043211"/>
            <a:ext cx="10417503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6575" indent="-536575" eaLnBrk="0" hangingPunct="0">
              <a:lnSpc>
                <a:spcPct val="150000"/>
              </a:lnSpc>
              <a:spcAft>
                <a:spcPts val="600"/>
              </a:spcAft>
              <a:buBlip>
                <a:blip r:embed="rId2"/>
              </a:buBlip>
              <a:tabLst>
                <a:tab pos="442913" algn="l"/>
              </a:tabLst>
            </a:pPr>
            <a:r>
              <a:rPr lang="en-US" altLang="zh-CN" dirty="0"/>
              <a:t>i</a:t>
            </a:r>
            <a:r>
              <a:rPr lang="en-US" altLang="zh-CN" dirty="0" smtClean="0"/>
              <a:t>OS</a:t>
            </a:r>
            <a:r>
              <a:rPr lang="zh-CN" altLang="en-US" dirty="0" smtClean="0"/>
              <a:t>开发</a:t>
            </a:r>
            <a:r>
              <a:rPr lang="zh-CN" altLang="en-US" dirty="0"/>
              <a:t>发展方向主要分为两大块：独立开发者、企业开发人员。</a:t>
            </a:r>
            <a:endParaRPr lang="en-US" altLang="zh-CN" dirty="0"/>
          </a:p>
        </p:txBody>
      </p:sp>
      <p:sp>
        <p:nvSpPr>
          <p:cNvPr id="34" name="矩形 33"/>
          <p:cNvSpPr/>
          <p:nvPr/>
        </p:nvSpPr>
        <p:spPr>
          <a:xfrm>
            <a:off x="469057" y="5498145"/>
            <a:ext cx="11017223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zh-CN" altLang="en-US" dirty="0" smtClean="0"/>
              <a:t>苹果公司允许开发人员或软件公司将软件通过</a:t>
            </a:r>
            <a:r>
              <a:rPr lang="en-US" altLang="zh-CN" dirty="0" smtClean="0"/>
              <a:t>App Store</a:t>
            </a:r>
            <a:r>
              <a:rPr lang="zh-CN" altLang="en-US" dirty="0" smtClean="0"/>
              <a:t>平台进行销售，并将销售额的</a:t>
            </a:r>
            <a:r>
              <a:rPr lang="en-US" altLang="zh-CN" dirty="0" smtClean="0"/>
              <a:t>70%</a:t>
            </a:r>
            <a:r>
              <a:rPr lang="zh-CN" altLang="en-US" dirty="0" smtClean="0"/>
              <a:t>返回给开发者</a:t>
            </a:r>
            <a:r>
              <a:rPr lang="zh-CN" altLang="en-US" dirty="0" smtClean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0744443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iOS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开发人才缺口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/>
            </a:r>
            <a:b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endParaRPr kumimoji="1" lang="zh-CN" altLang="en-US" dirty="0"/>
          </a:p>
        </p:txBody>
      </p:sp>
      <p:sp>
        <p:nvSpPr>
          <p:cNvPr id="25" name="Title 13"/>
          <p:cNvSpPr txBox="1">
            <a:spLocks/>
          </p:cNvSpPr>
          <p:nvPr/>
        </p:nvSpPr>
        <p:spPr bwMode="auto">
          <a:xfrm>
            <a:off x="2347604" y="116308"/>
            <a:ext cx="9584815" cy="906196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endParaRPr lang="en-US" sz="3600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97049" y="1115219"/>
            <a:ext cx="11583970" cy="2223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6575" indent="-536575" eaLnBrk="0" hangingPunct="0">
              <a:lnSpc>
                <a:spcPct val="150000"/>
              </a:lnSpc>
              <a:spcAft>
                <a:spcPts val="600"/>
              </a:spcAft>
              <a:buBlip>
                <a:blip r:embed="rId3"/>
              </a:buBlip>
              <a:tabLst>
                <a:tab pos="442913" algn="l"/>
              </a:tabLst>
            </a:pPr>
            <a:r>
              <a:rPr lang="zh-CN" altLang="en-US" dirty="0" smtClean="0"/>
              <a:t>从</a:t>
            </a:r>
            <a:r>
              <a:rPr lang="en-US" altLang="zh-CN" dirty="0" smtClean="0"/>
              <a:t>2014</a:t>
            </a:r>
            <a:r>
              <a:rPr lang="zh-CN" altLang="en-US" dirty="0" smtClean="0"/>
              <a:t>年招聘</a:t>
            </a:r>
            <a:r>
              <a:rPr lang="zh-CN" altLang="en-US" dirty="0"/>
              <a:t>情况来看</a:t>
            </a:r>
            <a:r>
              <a:rPr lang="zh-CN" altLang="en-US" dirty="0" smtClean="0"/>
              <a:t>，</a:t>
            </a:r>
            <a:r>
              <a:rPr lang="en-US" altLang="zh-CN" dirty="0"/>
              <a:t>i</a:t>
            </a:r>
            <a:r>
              <a:rPr lang="en-US" altLang="zh-CN" dirty="0" smtClean="0"/>
              <a:t>OS</a:t>
            </a:r>
            <a:r>
              <a:rPr lang="zh-CN" altLang="en-US" dirty="0"/>
              <a:t>软件工程师岗位需求达到了惊人</a:t>
            </a:r>
            <a:r>
              <a:rPr lang="zh-CN" altLang="en-US" dirty="0" smtClean="0"/>
              <a:t>的</a:t>
            </a:r>
            <a:r>
              <a:rPr lang="en-US" altLang="zh-CN" dirty="0" smtClean="0"/>
              <a:t>5</a:t>
            </a:r>
            <a:r>
              <a:rPr lang="zh-CN" altLang="en-US" dirty="0" smtClean="0"/>
              <a:t>万多个</a:t>
            </a:r>
            <a:r>
              <a:rPr lang="zh-CN" altLang="en-US" dirty="0"/>
              <a:t>，成为索引擎上最热门的岗位。随着</a:t>
            </a:r>
            <a:r>
              <a:rPr lang="en-US" altLang="zh-CN" dirty="0"/>
              <a:t>iPhone</a:t>
            </a:r>
            <a:r>
              <a:rPr lang="zh-CN" altLang="en-US" dirty="0"/>
              <a:t>在全球创造的庞大的应用市场</a:t>
            </a:r>
            <a:r>
              <a:rPr lang="zh-CN" altLang="en-US" dirty="0" smtClean="0"/>
              <a:t>，</a:t>
            </a:r>
            <a:r>
              <a:rPr lang="en-US" altLang="zh-CN" dirty="0"/>
              <a:t>i</a:t>
            </a:r>
            <a:r>
              <a:rPr lang="en-US" altLang="zh-CN" dirty="0" smtClean="0"/>
              <a:t>OS</a:t>
            </a:r>
            <a:r>
              <a:rPr lang="zh-CN" altLang="en-US" dirty="0"/>
              <a:t>开发人员成为应用开发公司所争抢的对象，调查数据显示，目前</a:t>
            </a:r>
            <a:r>
              <a:rPr lang="en-US" altLang="zh-CN" dirty="0" smtClean="0"/>
              <a:t>iOS</a:t>
            </a:r>
            <a:r>
              <a:rPr lang="zh-CN" altLang="en-US" dirty="0" smtClean="0"/>
              <a:t>软件</a:t>
            </a:r>
            <a:r>
              <a:rPr lang="zh-CN" altLang="en-US" dirty="0"/>
              <a:t>人才已出现了</a:t>
            </a:r>
            <a:r>
              <a:rPr lang="en-US" altLang="zh-CN" dirty="0"/>
              <a:t>38</a:t>
            </a:r>
            <a:r>
              <a:rPr lang="zh-CN" altLang="en-US" dirty="0"/>
              <a:t>万缺口，根据国家官方公布的数据，未来几年</a:t>
            </a:r>
            <a:r>
              <a:rPr lang="en-US" altLang="zh-CN" dirty="0" smtClean="0"/>
              <a:t>iOS</a:t>
            </a:r>
            <a:r>
              <a:rPr lang="zh-CN" altLang="en-US" dirty="0" smtClean="0"/>
              <a:t>软件开发</a:t>
            </a:r>
            <a:r>
              <a:rPr lang="zh-CN" altLang="en-US" dirty="0"/>
              <a:t>人才市场缺口将达百万，未来几年内</a:t>
            </a:r>
            <a:r>
              <a:rPr lang="zh-CN" altLang="en-US" dirty="0" smtClean="0"/>
              <a:t>，</a:t>
            </a:r>
            <a:r>
              <a:rPr lang="en-US" altLang="zh-CN" dirty="0"/>
              <a:t>i</a:t>
            </a:r>
            <a:r>
              <a:rPr lang="en-US" altLang="zh-CN" dirty="0" smtClean="0"/>
              <a:t>OS</a:t>
            </a:r>
            <a:r>
              <a:rPr lang="zh-CN" altLang="en-US" dirty="0"/>
              <a:t>软件开发人员都将</a:t>
            </a:r>
            <a:r>
              <a:rPr lang="zh-CN" altLang="en-US" dirty="0" smtClean="0"/>
              <a:t>供不应求，高薪纳贤便成为社会发展所需。</a:t>
            </a:r>
          </a:p>
          <a:p>
            <a:pPr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2468606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发展前景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/>
            </a:r>
            <a:b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endParaRPr kumimoji="1" lang="zh-CN" altLang="en-US" dirty="0"/>
          </a:p>
        </p:txBody>
      </p:sp>
      <p:sp>
        <p:nvSpPr>
          <p:cNvPr id="25" name="Title 13"/>
          <p:cNvSpPr txBox="1">
            <a:spLocks/>
          </p:cNvSpPr>
          <p:nvPr/>
        </p:nvSpPr>
        <p:spPr bwMode="auto">
          <a:xfrm>
            <a:off x="4168719" y="44503"/>
            <a:ext cx="7810948" cy="1005312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endParaRPr lang="en-US" sz="3600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397049" y="1115219"/>
            <a:ext cx="11022538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6575" indent="-536575" eaLnBrk="0" hangingPunct="0">
              <a:lnSpc>
                <a:spcPct val="150000"/>
              </a:lnSpc>
              <a:spcAft>
                <a:spcPts val="600"/>
              </a:spcAft>
              <a:buBlip>
                <a:blip r:embed="rId3"/>
              </a:buBlip>
              <a:tabLst>
                <a:tab pos="442913" algn="l"/>
              </a:tabLst>
            </a:pPr>
            <a:r>
              <a:rPr lang="zh-CN" altLang="en-US" dirty="0" smtClean="0"/>
              <a:t>移动互联网发展趋势正向苹果的理想化发展。</a:t>
            </a:r>
            <a:endParaRPr lang="en-US" altLang="zh-CN" dirty="0"/>
          </a:p>
        </p:txBody>
      </p:sp>
      <p:sp>
        <p:nvSpPr>
          <p:cNvPr id="11" name="AutoShape 2"/>
          <p:cNvSpPr>
            <a:spLocks noChangeArrowheads="1"/>
          </p:cNvSpPr>
          <p:nvPr/>
        </p:nvSpPr>
        <p:spPr bwMode="gray">
          <a:xfrm>
            <a:off x="136428" y="2206337"/>
            <a:ext cx="2402875" cy="3301369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 w="28575">
            <a:solidFill>
              <a:srgbClr val="EAEAEA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13" name="AutoShape 4"/>
          <p:cNvSpPr>
            <a:spLocks noChangeArrowheads="1"/>
          </p:cNvSpPr>
          <p:nvPr/>
        </p:nvSpPr>
        <p:spPr bwMode="gray">
          <a:xfrm>
            <a:off x="2953199" y="2278148"/>
            <a:ext cx="2587900" cy="3229559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72941"/>
                  <a:invGamma/>
                </a:schemeClr>
              </a:gs>
            </a:gsLst>
            <a:lin ang="2700000" scaled="1"/>
          </a:gradFill>
          <a:ln w="28575">
            <a:solidFill>
              <a:srgbClr val="EAEAEA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gray">
          <a:xfrm>
            <a:off x="5983761" y="2267720"/>
            <a:ext cx="2766323" cy="323998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72941"/>
                  <a:invGamma/>
                </a:schemeClr>
              </a:gs>
            </a:gsLst>
            <a:lin ang="2700000" scaled="1"/>
          </a:gradFill>
          <a:ln w="28575">
            <a:solidFill>
              <a:srgbClr val="EAEAEA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gray">
          <a:xfrm>
            <a:off x="9133477" y="2206340"/>
            <a:ext cx="2894793" cy="330136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76078"/>
                  <a:invGamma/>
                </a:schemeClr>
              </a:gs>
            </a:gsLst>
            <a:lin ang="2700000" scaled="1"/>
          </a:gradFill>
          <a:ln w="28575">
            <a:solidFill>
              <a:srgbClr val="EAEAEA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16" name="Line 7"/>
          <p:cNvSpPr>
            <a:spLocks noChangeShapeType="1"/>
          </p:cNvSpPr>
          <p:nvPr/>
        </p:nvSpPr>
        <p:spPr bwMode="gray">
          <a:xfrm>
            <a:off x="11998688" y="3421632"/>
            <a:ext cx="4226" cy="1459609"/>
          </a:xfrm>
          <a:prstGeom prst="line">
            <a:avLst/>
          </a:prstGeom>
          <a:noFill/>
          <a:ln w="19050">
            <a:solidFill>
              <a:srgbClr val="080808">
                <a:alpha val="21960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Text Box 8"/>
          <p:cNvSpPr txBox="1">
            <a:spLocks noChangeArrowheads="1"/>
          </p:cNvSpPr>
          <p:nvPr/>
        </p:nvSpPr>
        <p:spPr bwMode="gray">
          <a:xfrm>
            <a:off x="238947" y="3139842"/>
            <a:ext cx="2211179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400" b="1" dirty="0">
                <a:solidFill>
                  <a:srgbClr val="FFFFFF"/>
                </a:solidFill>
                <a:cs typeface="Arial" charset="0"/>
              </a:rPr>
              <a:t>从</a:t>
            </a:r>
            <a:r>
              <a:rPr lang="en-US" altLang="zh-CN" sz="1400" b="1" dirty="0">
                <a:solidFill>
                  <a:srgbClr val="FFFFFF"/>
                </a:solidFill>
                <a:cs typeface="Arial" charset="0"/>
              </a:rPr>
              <a:t>2007</a:t>
            </a:r>
            <a:r>
              <a:rPr lang="zh-CN" altLang="en-US" sz="1400" b="1" dirty="0">
                <a:solidFill>
                  <a:srgbClr val="FFFFFF"/>
                </a:solidFill>
                <a:cs typeface="Arial" charset="0"/>
              </a:rPr>
              <a:t>年至</a:t>
            </a:r>
            <a:r>
              <a:rPr lang="en-US" altLang="zh-CN" sz="1400" b="1" dirty="0">
                <a:solidFill>
                  <a:srgbClr val="FFFFFF"/>
                </a:solidFill>
                <a:cs typeface="Arial" charset="0"/>
              </a:rPr>
              <a:t>2014</a:t>
            </a:r>
            <a:r>
              <a:rPr lang="zh-CN" altLang="en-US" sz="1400" b="1" dirty="0">
                <a:solidFill>
                  <a:srgbClr val="FFFFFF"/>
                </a:solidFill>
                <a:cs typeface="Arial" charset="0"/>
              </a:rPr>
              <a:t>年这</a:t>
            </a:r>
            <a:r>
              <a:rPr lang="en-US" altLang="zh-CN" sz="1400" b="1" dirty="0">
                <a:solidFill>
                  <a:srgbClr val="FFFFFF"/>
                </a:solidFill>
                <a:cs typeface="Arial" charset="0"/>
              </a:rPr>
              <a:t>7</a:t>
            </a:r>
            <a:r>
              <a:rPr lang="zh-CN" altLang="en-US" sz="1400" b="1" dirty="0">
                <a:solidFill>
                  <a:srgbClr val="FFFFFF"/>
                </a:solidFill>
                <a:cs typeface="Arial" charset="0"/>
              </a:rPr>
              <a:t>年的时间里</a:t>
            </a:r>
            <a:r>
              <a:rPr lang="zh-CN" altLang="en-US" sz="1400" b="1" dirty="0" smtClean="0">
                <a:solidFill>
                  <a:srgbClr val="FFFFFF"/>
                </a:solidFill>
                <a:cs typeface="Arial" charset="0"/>
              </a:rPr>
              <a:t>，</a:t>
            </a:r>
            <a:r>
              <a:rPr lang="en-US" altLang="zh-CN" sz="1400" b="1" dirty="0" err="1" smtClean="0">
                <a:solidFill>
                  <a:srgbClr val="FFFFFF"/>
                </a:solidFill>
                <a:cs typeface="Arial" charset="0"/>
              </a:rPr>
              <a:t>iOS</a:t>
            </a:r>
            <a:r>
              <a:rPr lang="zh-CN" altLang="en-US" sz="1400" b="1" dirty="0" smtClean="0">
                <a:solidFill>
                  <a:srgbClr val="FFFFFF"/>
                </a:solidFill>
                <a:cs typeface="Arial" charset="0"/>
              </a:rPr>
              <a:t>操作系统成为炙手可热</a:t>
            </a:r>
            <a:r>
              <a:rPr lang="zh-CN" altLang="en-US" sz="1400" b="1" dirty="0">
                <a:solidFill>
                  <a:srgbClr val="FFFFFF"/>
                </a:solidFill>
                <a:cs typeface="Arial" charset="0"/>
              </a:rPr>
              <a:t>的移动操作系统，同时搭载</a:t>
            </a:r>
            <a:r>
              <a:rPr lang="en-US" altLang="zh-CN" sz="1400" b="1" dirty="0" err="1">
                <a:solidFill>
                  <a:srgbClr val="FFFFFF"/>
                </a:solidFill>
                <a:cs typeface="Arial" charset="0"/>
              </a:rPr>
              <a:t>iOS</a:t>
            </a:r>
            <a:r>
              <a:rPr lang="zh-CN" altLang="en-US" sz="1400" b="1" dirty="0">
                <a:solidFill>
                  <a:srgbClr val="FFFFFF"/>
                </a:solidFill>
                <a:cs typeface="Arial" charset="0"/>
              </a:rPr>
              <a:t>系统</a:t>
            </a:r>
            <a:r>
              <a:rPr lang="zh-CN" altLang="en-US" sz="1400" b="1" dirty="0" smtClean="0">
                <a:solidFill>
                  <a:srgbClr val="FFFFFF"/>
                </a:solidFill>
                <a:cs typeface="Arial" charset="0"/>
              </a:rPr>
              <a:t>的设备使苹果公司成为全球市值</a:t>
            </a:r>
            <a:r>
              <a:rPr lang="zh-CN" altLang="en-US" sz="1400" b="1" dirty="0">
                <a:solidFill>
                  <a:srgbClr val="FFFFFF"/>
                </a:solidFill>
                <a:cs typeface="Arial" charset="0"/>
              </a:rPr>
              <a:t>最高的公司</a:t>
            </a:r>
            <a:r>
              <a:rPr lang="zh-CN" altLang="en-US" sz="1400" b="1" dirty="0" smtClean="0">
                <a:solidFill>
                  <a:srgbClr val="FFFFFF"/>
                </a:solidFill>
                <a:cs typeface="Arial" charset="0"/>
              </a:rPr>
              <a:t>，造就</a:t>
            </a:r>
            <a:r>
              <a:rPr lang="zh-CN" altLang="en-US" sz="1400" b="1" dirty="0">
                <a:solidFill>
                  <a:srgbClr val="FFFFFF"/>
                </a:solidFill>
                <a:cs typeface="Arial" charset="0"/>
              </a:rPr>
              <a:t>了一大批</a:t>
            </a:r>
            <a:r>
              <a:rPr lang="en-US" altLang="zh-CN" sz="1400" b="1" dirty="0" err="1">
                <a:solidFill>
                  <a:srgbClr val="FFFFFF"/>
                </a:solidFill>
                <a:cs typeface="Arial" charset="0"/>
              </a:rPr>
              <a:t>iOS</a:t>
            </a:r>
            <a:r>
              <a:rPr lang="zh-CN" altLang="en-US" sz="1400" b="1" dirty="0">
                <a:solidFill>
                  <a:srgbClr val="FFFFFF"/>
                </a:solidFill>
                <a:cs typeface="Arial" charset="0"/>
              </a:rPr>
              <a:t>开发成功的人</a:t>
            </a:r>
            <a:endParaRPr lang="en-US" altLang="zh-CN" sz="1400" b="1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8" name="Text Box 9"/>
          <p:cNvSpPr txBox="1">
            <a:spLocks noChangeArrowheads="1"/>
          </p:cNvSpPr>
          <p:nvPr/>
        </p:nvSpPr>
        <p:spPr bwMode="gray">
          <a:xfrm>
            <a:off x="238945" y="2421765"/>
            <a:ext cx="22045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 b="1" dirty="0">
                <a:solidFill>
                  <a:srgbClr val="FFFFFF"/>
                </a:solidFill>
                <a:cs typeface="Arial" charset="0"/>
              </a:rPr>
              <a:t>前景解析</a:t>
            </a:r>
            <a:endParaRPr lang="en-US" altLang="zh-CN" sz="2000" b="1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gray">
          <a:xfrm>
            <a:off x="3049048" y="2278145"/>
            <a:ext cx="23497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000" b="1" dirty="0" err="1" smtClean="0">
                <a:solidFill>
                  <a:srgbClr val="FFFFFF"/>
                </a:solidFill>
                <a:cs typeface="Arial" charset="0"/>
              </a:rPr>
              <a:t>iOS</a:t>
            </a:r>
            <a:r>
              <a:rPr lang="zh-CN" altLang="en-US" sz="2000" b="1" dirty="0" smtClean="0">
                <a:solidFill>
                  <a:srgbClr val="FFFFFF"/>
                </a:solidFill>
                <a:cs typeface="Arial" charset="0"/>
              </a:rPr>
              <a:t>开发表现抢眼</a:t>
            </a:r>
            <a:endParaRPr lang="en-US" altLang="zh-CN" sz="2000" b="1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0" name="Text Box 11"/>
          <p:cNvSpPr txBox="1">
            <a:spLocks noChangeArrowheads="1"/>
          </p:cNvSpPr>
          <p:nvPr/>
        </p:nvSpPr>
        <p:spPr bwMode="gray">
          <a:xfrm>
            <a:off x="6066334" y="2278145"/>
            <a:ext cx="250611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eaLnBrk="1" hangingPunct="1">
              <a:spcBef>
                <a:spcPct val="50000"/>
              </a:spcBef>
              <a:defRPr sz="2000" b="1">
                <a:solidFill>
                  <a:srgbClr val="FFFFFF"/>
                </a:solidFill>
                <a:latin typeface="Arial" charset="0"/>
                <a:ea typeface="宋体" charset="-122"/>
                <a:cs typeface="Arial" charset="0"/>
              </a:defRPr>
            </a:lvl1pPr>
            <a:lvl2pPr marL="742950" indent="-285750" eaLnBrk="0" hangingPunct="0">
              <a:defRPr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9pPr>
          </a:lstStyle>
          <a:p>
            <a:r>
              <a:rPr lang="zh-CN" altLang="en-US" dirty="0"/>
              <a:t>人才招聘，供不应求</a:t>
            </a:r>
            <a:endParaRPr lang="en-US" altLang="zh-CN" dirty="0"/>
          </a:p>
        </p:txBody>
      </p:sp>
      <p:sp>
        <p:nvSpPr>
          <p:cNvPr id="21" name="Text Box 12"/>
          <p:cNvSpPr txBox="1">
            <a:spLocks noChangeArrowheads="1"/>
          </p:cNvSpPr>
          <p:nvPr/>
        </p:nvSpPr>
        <p:spPr bwMode="gray">
          <a:xfrm>
            <a:off x="9133477" y="2278145"/>
            <a:ext cx="2824764" cy="70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 b="1" dirty="0">
                <a:solidFill>
                  <a:srgbClr val="FFFFFF"/>
                </a:solidFill>
                <a:cs typeface="Arial" charset="0"/>
              </a:rPr>
              <a:t>国内现状，缺少</a:t>
            </a:r>
            <a:r>
              <a:rPr lang="en-US" altLang="zh-CN" sz="2000" b="1" dirty="0" err="1">
                <a:solidFill>
                  <a:srgbClr val="FFFFFF"/>
                </a:solidFill>
                <a:cs typeface="Arial" charset="0"/>
              </a:rPr>
              <a:t>iOS</a:t>
            </a:r>
            <a:r>
              <a:rPr lang="zh-CN" altLang="en-US" sz="2000" b="1" dirty="0">
                <a:solidFill>
                  <a:srgbClr val="FFFFFF"/>
                </a:solidFill>
                <a:cs typeface="Arial" charset="0"/>
              </a:rPr>
              <a:t>开发人才</a:t>
            </a:r>
            <a:endParaRPr lang="en-US" altLang="zh-CN" sz="2000" b="1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2" name="Text Box 13"/>
          <p:cNvSpPr txBox="1">
            <a:spLocks noChangeArrowheads="1"/>
          </p:cNvSpPr>
          <p:nvPr/>
        </p:nvSpPr>
        <p:spPr bwMode="gray">
          <a:xfrm>
            <a:off x="3049047" y="3139841"/>
            <a:ext cx="2396204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400" b="1" dirty="0">
                <a:solidFill>
                  <a:srgbClr val="FFFFFF"/>
                </a:solidFill>
                <a:cs typeface="Arial" charset="0"/>
              </a:rPr>
              <a:t>苹果</a:t>
            </a:r>
            <a:r>
              <a:rPr lang="en-US" altLang="zh-CN" sz="1400" b="1" dirty="0" err="1">
                <a:solidFill>
                  <a:srgbClr val="FFFFFF"/>
                </a:solidFill>
                <a:cs typeface="Arial" charset="0"/>
              </a:rPr>
              <a:t>iOS</a:t>
            </a:r>
            <a:r>
              <a:rPr lang="zh-CN" altLang="en-US" sz="1400" b="1" dirty="0">
                <a:solidFill>
                  <a:srgbClr val="FFFFFF"/>
                </a:solidFill>
                <a:cs typeface="Arial" charset="0"/>
              </a:rPr>
              <a:t>系统主导北美移动互联网市场。其中</a:t>
            </a:r>
            <a:r>
              <a:rPr lang="en-US" altLang="zh-CN" sz="1400" b="1" dirty="0">
                <a:solidFill>
                  <a:srgbClr val="FFFFFF"/>
                </a:solidFill>
                <a:cs typeface="Arial" charset="0"/>
              </a:rPr>
              <a:t>iPhone</a:t>
            </a:r>
            <a:r>
              <a:rPr lang="zh-CN" altLang="en-US" sz="1400" b="1" dirty="0">
                <a:solidFill>
                  <a:srgbClr val="FFFFFF"/>
                </a:solidFill>
                <a:cs typeface="Arial" charset="0"/>
              </a:rPr>
              <a:t>所产生的移动流量，直接占到了美国和加拿大智能手机市场总流量的</a:t>
            </a:r>
            <a:r>
              <a:rPr lang="en-US" altLang="zh-CN" sz="1400" b="1" dirty="0">
                <a:solidFill>
                  <a:srgbClr val="FFFFFF"/>
                </a:solidFill>
                <a:cs typeface="Arial" charset="0"/>
              </a:rPr>
              <a:t>53.1%——</a:t>
            </a:r>
            <a:r>
              <a:rPr lang="zh-CN" altLang="en-US" sz="1400" b="1" dirty="0">
                <a:solidFill>
                  <a:srgbClr val="FFFFFF"/>
                </a:solidFill>
                <a:cs typeface="Arial" charset="0"/>
              </a:rPr>
              <a:t>超过了</a:t>
            </a:r>
            <a:r>
              <a:rPr lang="en-US" altLang="zh-CN" sz="1400" b="1" dirty="0">
                <a:solidFill>
                  <a:srgbClr val="FFFFFF"/>
                </a:solidFill>
                <a:cs typeface="Arial" charset="0"/>
              </a:rPr>
              <a:t>Android</a:t>
            </a:r>
            <a:r>
              <a:rPr lang="zh-CN" altLang="en-US" sz="1400" b="1" dirty="0">
                <a:solidFill>
                  <a:srgbClr val="FFFFFF"/>
                </a:solidFill>
                <a:cs typeface="Arial" charset="0"/>
              </a:rPr>
              <a:t>、黑莓以及</a:t>
            </a:r>
            <a:r>
              <a:rPr lang="en-US" altLang="zh-CN" sz="1400" b="1" dirty="0">
                <a:solidFill>
                  <a:srgbClr val="FFFFFF"/>
                </a:solidFill>
                <a:cs typeface="Arial" charset="0"/>
              </a:rPr>
              <a:t>Windows Phone</a:t>
            </a:r>
            <a:r>
              <a:rPr lang="zh-CN" altLang="en-US" sz="1400" b="1" dirty="0">
                <a:solidFill>
                  <a:srgbClr val="FFFFFF"/>
                </a:solidFill>
                <a:cs typeface="Arial" charset="0"/>
              </a:rPr>
              <a:t>等所有智能手机流量的总和</a:t>
            </a:r>
            <a:endParaRPr lang="en-US" altLang="zh-CN" sz="1600" b="1" dirty="0">
              <a:solidFill>
                <a:srgbClr val="FFFF00"/>
              </a:solidFill>
              <a:cs typeface="Arial" charset="0"/>
            </a:endParaRPr>
          </a:p>
        </p:txBody>
      </p:sp>
      <p:sp>
        <p:nvSpPr>
          <p:cNvPr id="23" name="Text Box 14"/>
          <p:cNvSpPr txBox="1">
            <a:spLocks noChangeArrowheads="1"/>
          </p:cNvSpPr>
          <p:nvPr/>
        </p:nvSpPr>
        <p:spPr bwMode="gray">
          <a:xfrm>
            <a:off x="5970485" y="2996228"/>
            <a:ext cx="2779596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spcBef>
                <a:spcPct val="50000"/>
              </a:spcBef>
              <a:buFontTx/>
              <a:buChar char="•"/>
              <a:defRPr sz="1400" b="1">
                <a:solidFill>
                  <a:srgbClr val="FFFFFF"/>
                </a:solidFill>
                <a:latin typeface="Arial" charset="0"/>
                <a:ea typeface="宋体" charset="-122"/>
                <a:cs typeface="Arial" charset="0"/>
              </a:defRPr>
            </a:lvl1pPr>
            <a:lvl2pPr marL="742950" indent="-285750" eaLnBrk="0" hangingPunct="0">
              <a:defRPr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9pPr>
          </a:lstStyle>
          <a:p>
            <a:pPr>
              <a:buNone/>
            </a:pPr>
            <a:r>
              <a:rPr lang="zh-CN" altLang="en-US" dirty="0" smtClean="0"/>
              <a:t>庞大的应用</a:t>
            </a:r>
            <a:r>
              <a:rPr lang="zh-CN" altLang="en-US" dirty="0"/>
              <a:t>市场，</a:t>
            </a:r>
            <a:r>
              <a:rPr lang="zh-CN" altLang="en-US" dirty="0" smtClean="0"/>
              <a:t>使应用开发公司争抢</a:t>
            </a:r>
            <a:r>
              <a:rPr lang="en-US" altLang="zh-CN" dirty="0" err="1"/>
              <a:t>iOS</a:t>
            </a:r>
            <a:r>
              <a:rPr lang="zh-CN" altLang="en-US" dirty="0"/>
              <a:t>开发者</a:t>
            </a:r>
            <a:r>
              <a:rPr lang="zh-CN" altLang="en-US" dirty="0" smtClean="0"/>
              <a:t>。由于</a:t>
            </a:r>
            <a:r>
              <a:rPr lang="en-US" altLang="zh-CN" dirty="0" err="1"/>
              <a:t>iOS</a:t>
            </a:r>
            <a:r>
              <a:rPr lang="zh-CN" altLang="en-US" dirty="0"/>
              <a:t>系统开发技术走在全球手机系统的前端，其他系统平台应用开发公司和系统研发公司也在同时高薪挖角。</a:t>
            </a:r>
            <a:r>
              <a:rPr lang="en-US" altLang="zh-CN" dirty="0"/>
              <a:t>72%</a:t>
            </a:r>
            <a:r>
              <a:rPr lang="zh-CN" altLang="en-US" dirty="0"/>
              <a:t>的招聘公司称，他们正在招聘</a:t>
            </a:r>
            <a:r>
              <a:rPr lang="en-US" altLang="zh-CN" dirty="0" err="1"/>
              <a:t>iOS</a:t>
            </a:r>
            <a:r>
              <a:rPr lang="zh-CN" altLang="en-US" dirty="0"/>
              <a:t>平台开发人才，其中</a:t>
            </a:r>
            <a:r>
              <a:rPr lang="en-US" altLang="zh-CN" dirty="0"/>
              <a:t>38%</a:t>
            </a:r>
            <a:r>
              <a:rPr lang="zh-CN" altLang="en-US" dirty="0"/>
              <a:t>的招聘公司表示，</a:t>
            </a:r>
            <a:r>
              <a:rPr lang="en-US" altLang="zh-CN" dirty="0" err="1"/>
              <a:t>iOS</a:t>
            </a:r>
            <a:r>
              <a:rPr lang="zh-CN" altLang="en-US" dirty="0" smtClean="0"/>
              <a:t>平台开发人员要比</a:t>
            </a:r>
            <a:r>
              <a:rPr lang="zh-CN" altLang="en-US" dirty="0"/>
              <a:t>任何其</a:t>
            </a:r>
            <a:r>
              <a:rPr lang="zh-CN" altLang="en-US" dirty="0" smtClean="0"/>
              <a:t>他平台开发人员更受招聘公司青睐</a:t>
            </a:r>
            <a:endParaRPr lang="en-US" altLang="zh-CN" dirty="0"/>
          </a:p>
        </p:txBody>
      </p:sp>
      <p:sp>
        <p:nvSpPr>
          <p:cNvPr id="24" name="Text Box 15"/>
          <p:cNvSpPr txBox="1">
            <a:spLocks noChangeArrowheads="1"/>
          </p:cNvSpPr>
          <p:nvPr/>
        </p:nvSpPr>
        <p:spPr bwMode="gray">
          <a:xfrm>
            <a:off x="9133477" y="2996228"/>
            <a:ext cx="2875445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spcBef>
                <a:spcPct val="50000"/>
              </a:spcBef>
              <a:buFontTx/>
              <a:buChar char="•"/>
              <a:defRPr sz="1400" b="1">
                <a:solidFill>
                  <a:srgbClr val="FFFFFF"/>
                </a:solidFill>
                <a:latin typeface="Arial" charset="0"/>
                <a:ea typeface="宋体" charset="-122"/>
                <a:cs typeface="Arial" charset="0"/>
              </a:defRPr>
            </a:lvl1pPr>
            <a:lvl2pPr marL="742950" indent="-285750" eaLnBrk="0" hangingPunct="0">
              <a:defRPr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9pPr>
          </a:lstStyle>
          <a:p>
            <a:pPr>
              <a:buNone/>
            </a:pPr>
            <a:r>
              <a:rPr lang="zh-CN" altLang="en-US" dirty="0"/>
              <a:t>国内</a:t>
            </a:r>
            <a:r>
              <a:rPr lang="en-US" altLang="zh-CN" dirty="0" err="1"/>
              <a:t>iOS</a:t>
            </a:r>
            <a:r>
              <a:rPr lang="zh-CN" altLang="en-US" dirty="0"/>
              <a:t>开发起步相对较晚，人才培养机制更是远远跟不上市场发展速度。有限的</a:t>
            </a:r>
            <a:r>
              <a:rPr lang="en-US" altLang="zh-CN" dirty="0" err="1"/>
              <a:t>iOS</a:t>
            </a:r>
            <a:r>
              <a:rPr lang="zh-CN" altLang="en-US" dirty="0"/>
              <a:t>开发人才成了国内企业必争的资源。甚至有的企业</a:t>
            </a:r>
            <a:r>
              <a:rPr lang="zh-CN" altLang="en-US" dirty="0" smtClean="0"/>
              <a:t>不得不考虑进行企业</a:t>
            </a:r>
            <a:r>
              <a:rPr lang="en-US" altLang="zh-CN" dirty="0" err="1" smtClean="0"/>
              <a:t>iOS</a:t>
            </a:r>
            <a:r>
              <a:rPr lang="zh-CN" altLang="en-US" dirty="0" smtClean="0"/>
              <a:t>培训来填补人才空缺</a:t>
            </a:r>
            <a:r>
              <a:rPr lang="zh-CN" altLang="en-US" dirty="0"/>
              <a:t>。一名</a:t>
            </a:r>
            <a:r>
              <a:rPr lang="en-US" altLang="zh-CN" dirty="0" err="1"/>
              <a:t>iOS</a:t>
            </a:r>
            <a:r>
              <a:rPr lang="zh-CN" altLang="en-US" dirty="0"/>
              <a:t>开发新手要比普通软件开发新手高出约</a:t>
            </a:r>
            <a:r>
              <a:rPr lang="en-US" altLang="zh-CN" dirty="0"/>
              <a:t>20-30%</a:t>
            </a:r>
            <a:r>
              <a:rPr lang="zh-CN" altLang="en-US" dirty="0"/>
              <a:t>的薪资，有些企业甚至更高，符合条件或有项目经验的开发工程师的薪资水平更是惊人</a:t>
            </a:r>
            <a:r>
              <a:rPr lang="en-US" altLang="zh-CN" dirty="0"/>
              <a:t>!</a:t>
            </a:r>
          </a:p>
        </p:txBody>
      </p:sp>
      <p:sp>
        <p:nvSpPr>
          <p:cNvPr id="26" name="AutoShape 19"/>
          <p:cNvSpPr>
            <a:spLocks noChangeArrowheads="1"/>
          </p:cNvSpPr>
          <p:nvPr/>
        </p:nvSpPr>
        <p:spPr bwMode="gray">
          <a:xfrm>
            <a:off x="2539300" y="3929729"/>
            <a:ext cx="352884" cy="273874"/>
          </a:xfrm>
          <a:prstGeom prst="rightArrow">
            <a:avLst>
              <a:gd name="adj1" fmla="val 55833"/>
              <a:gd name="adj2" fmla="val 62718"/>
            </a:avLst>
          </a:prstGeom>
          <a:solidFill>
            <a:schemeClr val="accent1"/>
          </a:solidFill>
          <a:ln>
            <a:noFill/>
          </a:ln>
          <a:effectLst>
            <a:outerShdw dist="28398" dir="3806097" algn="ctr" rotWithShape="0">
              <a:srgbClr val="B2B2B2"/>
            </a:outerShdw>
          </a:effectLst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 dirty="0"/>
          </a:p>
        </p:txBody>
      </p:sp>
      <p:sp>
        <p:nvSpPr>
          <p:cNvPr id="27" name="AutoShape 20"/>
          <p:cNvSpPr>
            <a:spLocks noChangeArrowheads="1"/>
          </p:cNvSpPr>
          <p:nvPr/>
        </p:nvSpPr>
        <p:spPr bwMode="gray">
          <a:xfrm>
            <a:off x="5541100" y="3929729"/>
            <a:ext cx="352886" cy="273874"/>
          </a:xfrm>
          <a:prstGeom prst="rightArrow">
            <a:avLst>
              <a:gd name="adj1" fmla="val 55833"/>
              <a:gd name="adj2" fmla="val 62718"/>
            </a:avLst>
          </a:prstGeom>
          <a:solidFill>
            <a:schemeClr val="accent2"/>
          </a:solidFill>
          <a:ln>
            <a:noFill/>
          </a:ln>
          <a:effectLst>
            <a:outerShdw dist="28398" dir="3806097" algn="ctr" rotWithShape="0">
              <a:srgbClr val="B2B2B2"/>
            </a:outerShdw>
          </a:effectLst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 dirty="0"/>
          </a:p>
        </p:txBody>
      </p:sp>
      <p:sp>
        <p:nvSpPr>
          <p:cNvPr id="28" name="AutoShape 21"/>
          <p:cNvSpPr>
            <a:spLocks noChangeArrowheads="1"/>
          </p:cNvSpPr>
          <p:nvPr/>
        </p:nvSpPr>
        <p:spPr bwMode="gray">
          <a:xfrm>
            <a:off x="8750081" y="3929729"/>
            <a:ext cx="352884" cy="273874"/>
          </a:xfrm>
          <a:prstGeom prst="rightArrow">
            <a:avLst>
              <a:gd name="adj1" fmla="val 55833"/>
              <a:gd name="adj2" fmla="val 62718"/>
            </a:avLst>
          </a:prstGeom>
          <a:solidFill>
            <a:srgbClr val="8064A2"/>
          </a:solidFill>
          <a:ln>
            <a:noFill/>
          </a:ln>
          <a:effectLst>
            <a:outerShdw dist="28398" dir="3806097" algn="ctr" rotWithShape="0">
              <a:srgbClr val="B2B2B2"/>
            </a:outerShdw>
          </a:effectLst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 dirty="0"/>
          </a:p>
        </p:txBody>
      </p:sp>
      <p:sp>
        <p:nvSpPr>
          <p:cNvPr id="29" name="Line 22"/>
          <p:cNvSpPr>
            <a:spLocks noChangeShapeType="1"/>
          </p:cNvSpPr>
          <p:nvPr/>
        </p:nvSpPr>
        <p:spPr bwMode="gray">
          <a:xfrm>
            <a:off x="334795" y="2996225"/>
            <a:ext cx="1916963" cy="0"/>
          </a:xfrm>
          <a:prstGeom prst="line">
            <a:avLst/>
          </a:prstGeom>
          <a:noFill/>
          <a:ln w="9525">
            <a:solidFill>
              <a:srgbClr val="FFFFFF"/>
            </a:solidFill>
            <a:prstDash val="sysDot"/>
            <a:round/>
            <a:headEnd/>
            <a:tailEnd/>
          </a:ln>
          <a:effectLst>
            <a:prstShdw prst="shdw17" dist="17961" dir="13500000">
              <a:schemeClr val="tx1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30" name="Line 23"/>
          <p:cNvSpPr>
            <a:spLocks noChangeShapeType="1"/>
          </p:cNvSpPr>
          <p:nvPr/>
        </p:nvSpPr>
        <p:spPr bwMode="gray">
          <a:xfrm>
            <a:off x="3240745" y="2996225"/>
            <a:ext cx="2092158" cy="0"/>
          </a:xfrm>
          <a:prstGeom prst="line">
            <a:avLst/>
          </a:prstGeom>
          <a:noFill/>
          <a:ln w="9525">
            <a:solidFill>
              <a:srgbClr val="FFFFFF"/>
            </a:solidFill>
            <a:prstDash val="sysDot"/>
            <a:round/>
            <a:headEnd/>
            <a:tailEnd/>
          </a:ln>
          <a:effectLst>
            <a:prstShdw prst="shdw17" dist="17961" dir="13500000">
              <a:schemeClr val="tx1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31" name="Line 24"/>
          <p:cNvSpPr>
            <a:spLocks noChangeShapeType="1"/>
          </p:cNvSpPr>
          <p:nvPr/>
        </p:nvSpPr>
        <p:spPr bwMode="gray">
          <a:xfrm>
            <a:off x="6162184" y="2996225"/>
            <a:ext cx="2327265" cy="0"/>
          </a:xfrm>
          <a:prstGeom prst="line">
            <a:avLst/>
          </a:prstGeom>
          <a:noFill/>
          <a:ln w="9525">
            <a:solidFill>
              <a:srgbClr val="FFFFFF"/>
            </a:solidFill>
            <a:prstDash val="sysDot"/>
            <a:round/>
            <a:headEnd/>
            <a:tailEnd/>
          </a:ln>
          <a:effectLst>
            <a:prstShdw prst="shdw17" dist="17961" dir="13500000">
              <a:schemeClr val="tx1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32" name="Line 25"/>
          <p:cNvSpPr>
            <a:spLocks noChangeShapeType="1"/>
          </p:cNvSpPr>
          <p:nvPr/>
        </p:nvSpPr>
        <p:spPr bwMode="gray">
          <a:xfrm>
            <a:off x="9325170" y="2996225"/>
            <a:ext cx="2518961" cy="0"/>
          </a:xfrm>
          <a:prstGeom prst="line">
            <a:avLst/>
          </a:prstGeom>
          <a:noFill/>
          <a:ln w="9525">
            <a:solidFill>
              <a:srgbClr val="FFFFFF"/>
            </a:solidFill>
            <a:prstDash val="sysDot"/>
            <a:round/>
            <a:headEnd/>
            <a:tailEnd/>
          </a:ln>
          <a:effectLst>
            <a:prstShdw prst="shdw17" dist="17961" dir="13500000">
              <a:schemeClr val="tx1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565878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iOS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开发薪资水平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/>
            </a:r>
            <a:b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endParaRPr kumimoji="1" lang="zh-CN" altLang="en-US" dirty="0"/>
          </a:p>
        </p:txBody>
      </p:sp>
      <p:sp>
        <p:nvSpPr>
          <p:cNvPr id="25" name="Title 13"/>
          <p:cNvSpPr txBox="1">
            <a:spLocks/>
          </p:cNvSpPr>
          <p:nvPr/>
        </p:nvSpPr>
        <p:spPr bwMode="auto">
          <a:xfrm>
            <a:off x="4364909" y="117168"/>
            <a:ext cx="7810948" cy="837806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endParaRPr lang="en-US" sz="3600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541065" y="1115219"/>
            <a:ext cx="11022538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6575" indent="-536575" eaLnBrk="0" hangingPunct="0">
              <a:lnSpc>
                <a:spcPct val="150000"/>
              </a:lnSpc>
              <a:spcAft>
                <a:spcPts val="600"/>
              </a:spcAft>
              <a:buBlip>
                <a:blip r:embed="rId3"/>
              </a:buBlip>
              <a:tabLst>
                <a:tab pos="442913" algn="l"/>
              </a:tabLst>
            </a:pPr>
            <a:r>
              <a:rPr lang="en-US" altLang="zh-CN" dirty="0" smtClean="0"/>
              <a:t>2014</a:t>
            </a:r>
            <a:r>
              <a:rPr lang="zh-CN" altLang="en-US" dirty="0" smtClean="0"/>
              <a:t>年</a:t>
            </a:r>
            <a:r>
              <a:rPr lang="en-US" altLang="zh-CN" dirty="0" smtClean="0"/>
              <a:t>iOS</a:t>
            </a:r>
            <a:r>
              <a:rPr lang="zh-CN" altLang="en-US" dirty="0" smtClean="0"/>
              <a:t>开发</a:t>
            </a:r>
            <a:r>
              <a:rPr lang="zh-CN" altLang="en-US" dirty="0"/>
              <a:t>者</a:t>
            </a:r>
            <a:r>
              <a:rPr lang="zh-CN" altLang="en-US" dirty="0" smtClean="0"/>
              <a:t>薪酬范围比例以及月薪与工作经验。</a:t>
            </a:r>
            <a:endParaRPr lang="en-US" altLang="zh-CN" dirty="0"/>
          </a:p>
        </p:txBody>
      </p:sp>
      <p:pic>
        <p:nvPicPr>
          <p:cNvPr id="15364" name="Picture 4" descr="C:\Users\Administrator\Desktop\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05" y="3015360"/>
            <a:ext cx="5616624" cy="3427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 descr="C:\Users\Administrator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7" y="2987427"/>
            <a:ext cx="5931248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4"/>
          <p:cNvSpPr txBox="1">
            <a:spLocks noChangeArrowheads="1"/>
          </p:cNvSpPr>
          <p:nvPr/>
        </p:nvSpPr>
        <p:spPr bwMode="black">
          <a:xfrm>
            <a:off x="1389124" y="2241016"/>
            <a:ext cx="2975786" cy="46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zh-CN" altLang="en-US" sz="2400" b="1" dirty="0" smtClean="0">
                <a:solidFill>
                  <a:srgbClr val="00B050"/>
                </a:solidFill>
                <a:cs typeface="Arial" charset="0"/>
              </a:rPr>
              <a:t>月薪范围比例</a:t>
            </a:r>
            <a:endParaRPr lang="en-US" altLang="zh-CN" sz="2400" b="1" dirty="0">
              <a:solidFill>
                <a:srgbClr val="00B050"/>
              </a:solidFill>
              <a:cs typeface="Arial" charset="0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black">
          <a:xfrm>
            <a:off x="7193507" y="2411363"/>
            <a:ext cx="3205345" cy="46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zh-CN" altLang="en-US" sz="2400" b="1" dirty="0" smtClean="0">
                <a:solidFill>
                  <a:srgbClr val="00B050"/>
                </a:solidFill>
                <a:cs typeface="Arial" charset="0"/>
              </a:rPr>
              <a:t>月薪与工作经验</a:t>
            </a:r>
            <a:endParaRPr lang="en-US" altLang="zh-CN" sz="2400" b="1" dirty="0">
              <a:solidFill>
                <a:srgbClr val="00B05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20540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岗位介绍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/>
            </a:r>
            <a:b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endParaRPr kumimoji="1" lang="zh-CN" altLang="en-US" dirty="0"/>
          </a:p>
        </p:txBody>
      </p:sp>
      <p:sp>
        <p:nvSpPr>
          <p:cNvPr id="25" name="Title 13"/>
          <p:cNvSpPr txBox="1">
            <a:spLocks/>
          </p:cNvSpPr>
          <p:nvPr/>
        </p:nvSpPr>
        <p:spPr bwMode="auto">
          <a:xfrm>
            <a:off x="4152341" y="64758"/>
            <a:ext cx="7810948" cy="913249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endParaRPr lang="en-US" sz="3600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5992" y="1213682"/>
            <a:ext cx="5487641" cy="1549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600" dirty="0"/>
              <a:t>i</a:t>
            </a:r>
            <a:r>
              <a:rPr lang="en-US" altLang="zh-CN" sz="1600" dirty="0" smtClean="0"/>
              <a:t>OS</a:t>
            </a:r>
            <a:r>
              <a:rPr lang="zh-CN" altLang="en-US" sz="1600" dirty="0" smtClean="0"/>
              <a:t>是由苹果公司为</a:t>
            </a:r>
            <a:r>
              <a:rPr lang="en-US" altLang="zh-CN" sz="1600" dirty="0" smtClean="0"/>
              <a:t>iPhone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iPad</a:t>
            </a:r>
            <a:r>
              <a:rPr lang="zh-CN" altLang="en-US" sz="1600" dirty="0" smtClean="0"/>
              <a:t>、</a:t>
            </a:r>
            <a:r>
              <a:rPr lang="en-US" altLang="zh-CN" sz="1600" dirty="0" err="1" smtClean="0"/>
              <a:t>iTouch</a:t>
            </a:r>
            <a:r>
              <a:rPr lang="zh-CN" altLang="en-US" sz="1600" dirty="0" smtClean="0"/>
              <a:t>等设备开发的操作系统。原来这个系统名为</a:t>
            </a:r>
            <a:r>
              <a:rPr lang="en-US" altLang="zh-CN" sz="1600" dirty="0" smtClean="0"/>
              <a:t>iPhone OS</a:t>
            </a:r>
            <a:r>
              <a:rPr lang="zh-CN" altLang="en-US" sz="1600" dirty="0" smtClean="0"/>
              <a:t>，直到</a:t>
            </a:r>
            <a:r>
              <a:rPr lang="en-US" altLang="zh-CN" sz="1600" dirty="0" smtClean="0"/>
              <a:t>2010</a:t>
            </a:r>
            <a:r>
              <a:rPr lang="zh-CN" altLang="en-US" sz="1600" dirty="0" smtClean="0"/>
              <a:t>年</a:t>
            </a:r>
            <a:r>
              <a:rPr lang="en-US" altLang="zh-CN" sz="1600" dirty="0" smtClean="0"/>
              <a:t>6</a:t>
            </a:r>
            <a:r>
              <a:rPr lang="zh-CN" altLang="en-US" sz="1600" dirty="0" smtClean="0"/>
              <a:t>月</a:t>
            </a:r>
            <a:r>
              <a:rPr lang="en-US" altLang="zh-CN" sz="1600" dirty="0" smtClean="0"/>
              <a:t>7</a:t>
            </a:r>
            <a:r>
              <a:rPr lang="zh-CN" altLang="en-US" sz="1600" dirty="0" smtClean="0"/>
              <a:t>日</a:t>
            </a:r>
            <a:r>
              <a:rPr lang="en-US" altLang="zh-CN" sz="1600" dirty="0" smtClean="0"/>
              <a:t>WWDC</a:t>
            </a:r>
            <a:r>
              <a:rPr lang="zh-CN" altLang="en-US" sz="1600" dirty="0" smtClean="0"/>
              <a:t>大会上宣布改名为</a:t>
            </a:r>
            <a:r>
              <a:rPr lang="en-US" altLang="zh-CN" sz="1600" dirty="0" smtClean="0"/>
              <a:t>IOS</a:t>
            </a:r>
            <a:r>
              <a:rPr lang="zh-CN" altLang="en-US" sz="1600" dirty="0" smtClean="0"/>
              <a:t>，目前</a:t>
            </a:r>
            <a:r>
              <a:rPr lang="en-US" altLang="zh-CN" sz="1600" dirty="0" smtClean="0"/>
              <a:t>IOS</a:t>
            </a:r>
            <a:r>
              <a:rPr lang="zh-CN" altLang="en-US" sz="1600" dirty="0" smtClean="0"/>
              <a:t>版本已升级到</a:t>
            </a:r>
            <a:r>
              <a:rPr lang="en-US" altLang="zh-CN" sz="1600" dirty="0" smtClean="0"/>
              <a:t>8.2.</a:t>
            </a:r>
            <a:endParaRPr lang="en-US" altLang="zh-CN" sz="1600" dirty="0"/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blackWhite">
          <a:xfrm>
            <a:off x="6275352" y="1198228"/>
            <a:ext cx="4967861" cy="921359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1600" dirty="0">
                <a:solidFill>
                  <a:srgbClr val="FFFFFF"/>
                </a:solidFill>
              </a:rPr>
              <a:t>负责公司</a:t>
            </a:r>
            <a:r>
              <a:rPr lang="en-US" altLang="zh-CN" sz="1600" dirty="0">
                <a:solidFill>
                  <a:srgbClr val="FFFFFF"/>
                </a:solidFill>
              </a:rPr>
              <a:t>iPhone</a:t>
            </a:r>
            <a:r>
              <a:rPr lang="zh-CN" altLang="en-US" sz="1600" dirty="0">
                <a:solidFill>
                  <a:srgbClr val="FFFFFF"/>
                </a:solidFill>
              </a:rPr>
              <a:t>和</a:t>
            </a:r>
            <a:r>
              <a:rPr lang="en-US" altLang="zh-CN" sz="1600" dirty="0">
                <a:solidFill>
                  <a:srgbClr val="FFFFFF"/>
                </a:solidFill>
              </a:rPr>
              <a:t>iPad</a:t>
            </a:r>
            <a:r>
              <a:rPr lang="zh-CN" altLang="en-US" sz="1600" dirty="0" smtClean="0">
                <a:solidFill>
                  <a:srgbClr val="FFFFFF"/>
                </a:solidFill>
              </a:rPr>
              <a:t>客户端软件</a:t>
            </a:r>
            <a:endParaRPr lang="en-US" altLang="zh-CN" sz="1600" dirty="0" smtClean="0">
              <a:solidFill>
                <a:srgbClr val="FFFFFF"/>
              </a:solidFill>
            </a:endParaRPr>
          </a:p>
          <a:p>
            <a:r>
              <a:rPr lang="zh-CN" altLang="en-US" sz="1600" dirty="0" smtClean="0">
                <a:solidFill>
                  <a:srgbClr val="FFFFFF"/>
                </a:solidFill>
              </a:rPr>
              <a:t>的</a:t>
            </a:r>
            <a:r>
              <a:rPr lang="zh-CN" altLang="en-US" sz="1600" dirty="0">
                <a:solidFill>
                  <a:srgbClr val="FFFFFF"/>
                </a:solidFill>
              </a:rPr>
              <a:t>开发，参与项目需求分析、产品</a:t>
            </a:r>
            <a:r>
              <a:rPr lang="zh-CN" altLang="en-US" sz="1600" dirty="0" smtClean="0">
                <a:solidFill>
                  <a:srgbClr val="FFFFFF"/>
                </a:solidFill>
              </a:rPr>
              <a:t>设计</a:t>
            </a: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blackWhite">
          <a:xfrm>
            <a:off x="6275352" y="2203539"/>
            <a:ext cx="4967861" cy="921359"/>
          </a:xfrm>
          <a:prstGeom prst="roundRect">
            <a:avLst>
              <a:gd name="adj" fmla="val 9106"/>
            </a:avLst>
          </a:prstGeom>
          <a:solidFill>
            <a:srgbClr val="6B9EDB"/>
          </a:solidFill>
          <a:ln w="254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zh-CN" altLang="en-US" sz="1600" dirty="0" smtClean="0"/>
              <a:t> </a:t>
            </a:r>
            <a:r>
              <a:rPr lang="zh-CN" altLang="en-US" sz="1600" dirty="0" smtClean="0">
                <a:solidFill>
                  <a:srgbClr val="FFFFFF"/>
                </a:solidFill>
              </a:rPr>
              <a:t>按计划</a:t>
            </a:r>
            <a:r>
              <a:rPr lang="zh-CN" altLang="en-US" sz="1600" dirty="0">
                <a:solidFill>
                  <a:srgbClr val="FFFFFF"/>
                </a:solidFill>
              </a:rPr>
              <a:t>完成产品的代码编写，</a:t>
            </a:r>
            <a:r>
              <a:rPr lang="zh-CN" altLang="en-US" sz="1600" dirty="0" smtClean="0">
                <a:solidFill>
                  <a:srgbClr val="FFFFFF"/>
                </a:solidFill>
              </a:rPr>
              <a:t>产品</a:t>
            </a:r>
            <a:endParaRPr lang="en-US" altLang="zh-CN" sz="1600" dirty="0" smtClean="0">
              <a:solidFill>
                <a:srgbClr val="FFFFFF"/>
              </a:solidFill>
            </a:endParaRPr>
          </a:p>
          <a:p>
            <a:pPr algn="ctr" eaLnBrk="0" hangingPunct="0">
              <a:defRPr/>
            </a:pPr>
            <a:r>
              <a:rPr lang="zh-CN" altLang="en-US" sz="1600" dirty="0" smtClean="0">
                <a:solidFill>
                  <a:srgbClr val="FFFFFF"/>
                </a:solidFill>
              </a:rPr>
              <a:t>测试，</a:t>
            </a:r>
            <a:r>
              <a:rPr lang="zh-CN" altLang="en-US" sz="1600" dirty="0">
                <a:solidFill>
                  <a:srgbClr val="FFFFFF"/>
                </a:solidFill>
              </a:rPr>
              <a:t>并且保证代码</a:t>
            </a:r>
            <a:r>
              <a:rPr lang="zh-CN" altLang="en-US" sz="1600" dirty="0" smtClean="0">
                <a:solidFill>
                  <a:srgbClr val="FFFFFF"/>
                </a:solidFill>
              </a:rPr>
              <a:t>质量</a:t>
            </a:r>
            <a:endParaRPr lang="zh-CN" altLang="en-US" sz="1600" dirty="0">
              <a:solidFill>
                <a:srgbClr val="FFFFFF"/>
              </a:solidFill>
            </a:endParaRPr>
          </a:p>
          <a:p>
            <a:pPr algn="ctr" eaLnBrk="0" hangingPunct="0">
              <a:defRPr/>
            </a:pPr>
            <a:endParaRPr lang="en-US" altLang="zh-CN" sz="1600" dirty="0">
              <a:solidFill>
                <a:schemeClr val="tx2"/>
              </a:solidFill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blackWhite">
          <a:xfrm>
            <a:off x="6275352" y="3208851"/>
            <a:ext cx="4967861" cy="921359"/>
          </a:xfrm>
          <a:prstGeom prst="roundRect">
            <a:avLst>
              <a:gd name="adj" fmla="val 9106"/>
            </a:avLst>
          </a:prstGeom>
          <a:solidFill>
            <a:srgbClr val="FF8000"/>
          </a:solidFill>
          <a:ln w="254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zh-CN" altLang="en-US" sz="1600" dirty="0">
                <a:solidFill>
                  <a:srgbClr val="FFFFFF"/>
                </a:solidFill>
              </a:rPr>
              <a:t>跟进</a:t>
            </a:r>
            <a:r>
              <a:rPr lang="en-US" altLang="zh-CN" sz="1600" dirty="0">
                <a:solidFill>
                  <a:srgbClr val="FFFFFF"/>
                </a:solidFill>
              </a:rPr>
              <a:t>iOS</a:t>
            </a:r>
            <a:r>
              <a:rPr lang="zh-CN" altLang="en-US" sz="1600" dirty="0">
                <a:solidFill>
                  <a:srgbClr val="FFFFFF"/>
                </a:solidFill>
              </a:rPr>
              <a:t>平台终端技术的更新</a:t>
            </a:r>
            <a:r>
              <a:rPr lang="en-US" altLang="zh-CN" sz="1600" dirty="0" smtClean="0">
                <a:solidFill>
                  <a:srgbClr val="FFFFFF"/>
                </a:solidFill>
              </a:rPr>
              <a:t>,</a:t>
            </a:r>
          </a:p>
          <a:p>
            <a:pPr algn="ctr" eaLnBrk="0" hangingPunct="0">
              <a:defRPr/>
            </a:pPr>
            <a:r>
              <a:rPr lang="zh-CN" altLang="en-US" sz="1600" dirty="0" smtClean="0">
                <a:solidFill>
                  <a:srgbClr val="FFFFFF"/>
                </a:solidFill>
              </a:rPr>
              <a:t>设计</a:t>
            </a:r>
            <a:r>
              <a:rPr lang="zh-CN" altLang="en-US" sz="1600" dirty="0">
                <a:solidFill>
                  <a:srgbClr val="FFFFFF"/>
                </a:solidFill>
              </a:rPr>
              <a:t>和实现新产品和</a:t>
            </a:r>
            <a:r>
              <a:rPr lang="zh-CN" altLang="en-US" sz="1600" dirty="0" smtClean="0">
                <a:solidFill>
                  <a:srgbClr val="FFFFFF"/>
                </a:solidFill>
              </a:rPr>
              <a:t>功能</a:t>
            </a:r>
            <a:endParaRPr lang="zh-CN" altLang="en-US" sz="1600" dirty="0">
              <a:solidFill>
                <a:srgbClr val="FFFFFF"/>
              </a:solidFill>
            </a:endParaRPr>
          </a:p>
          <a:p>
            <a:pPr algn="ctr" eaLnBrk="0" hangingPunct="0">
              <a:defRPr/>
            </a:pP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gray">
          <a:xfrm>
            <a:off x="5597351" y="3424275"/>
            <a:ext cx="650830" cy="544583"/>
          </a:xfrm>
          <a:prstGeom prst="chevron">
            <a:avLst>
              <a:gd name="adj" fmla="val 52514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blackWhite">
          <a:xfrm>
            <a:off x="6301705" y="4211563"/>
            <a:ext cx="4967861" cy="921359"/>
          </a:xfrm>
          <a:prstGeom prst="roundRect">
            <a:avLst>
              <a:gd name="adj" fmla="val 9106"/>
            </a:avLst>
          </a:prstGeom>
          <a:solidFill>
            <a:srgbClr val="800000"/>
          </a:solidFill>
          <a:ln w="254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zh-CN" altLang="en-US" sz="1600" dirty="0">
                <a:solidFill>
                  <a:srgbClr val="FFFFFF"/>
                </a:solidFill>
              </a:rPr>
              <a:t>对</a:t>
            </a:r>
            <a:r>
              <a:rPr lang="en-US" altLang="zh-CN" sz="1600" dirty="0">
                <a:solidFill>
                  <a:srgbClr val="FFFFFF"/>
                </a:solidFill>
              </a:rPr>
              <a:t>iOS</a:t>
            </a:r>
            <a:r>
              <a:rPr lang="zh-CN" altLang="en-US" sz="1600" dirty="0">
                <a:solidFill>
                  <a:srgbClr val="FFFFFF"/>
                </a:solidFill>
              </a:rPr>
              <a:t>平台开发技术进行</a:t>
            </a:r>
            <a:r>
              <a:rPr lang="zh-CN" altLang="en-US" sz="1600" dirty="0" smtClean="0">
                <a:solidFill>
                  <a:srgbClr val="FFFFFF"/>
                </a:solidFill>
              </a:rPr>
              <a:t>研究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23" name="AutoShape 5"/>
          <p:cNvSpPr>
            <a:spLocks noChangeArrowheads="1"/>
          </p:cNvSpPr>
          <p:nvPr/>
        </p:nvSpPr>
        <p:spPr bwMode="blackWhite">
          <a:xfrm>
            <a:off x="6301705" y="5291683"/>
            <a:ext cx="4967861" cy="921359"/>
          </a:xfrm>
          <a:prstGeom prst="roundRect">
            <a:avLst>
              <a:gd name="adj" fmla="val 9106"/>
            </a:avLst>
          </a:prstGeom>
          <a:solidFill>
            <a:srgbClr val="204A82"/>
          </a:solidFill>
          <a:ln w="254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zh-CN" altLang="en-US" sz="1600" dirty="0">
                <a:solidFill>
                  <a:srgbClr val="FFFFFF"/>
                </a:solidFill>
              </a:rPr>
              <a:t>提供产品相关技术支持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3781425" y="2849808"/>
            <a:ext cx="1800200" cy="1728192"/>
          </a:xfrm>
          <a:prstGeom prst="ellipse">
            <a:avLst/>
          </a:prstGeom>
          <a:solidFill>
            <a:srgbClr val="5971CB"/>
          </a:solidFill>
          <a:ln w="2540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7961" dir="2700000" algn="ctr" rotWithShape="0">
              <a:srgbClr val="D9D9D9">
                <a:gamma/>
                <a:shade val="60000"/>
                <a:invGamma/>
                <a:alpha val="31999"/>
              </a:srgbClr>
            </a:outerShdw>
          </a:effectLst>
        </p:spPr>
        <p:txBody>
          <a:bodyPr vert="horz" wrap="square" lIns="90170" tIns="46990" rIns="90170" bIns="469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5441" y="3497880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FFFFFF"/>
                </a:solidFill>
              </a:rPr>
              <a:t>iOS</a:t>
            </a:r>
            <a:r>
              <a:rPr lang="zh-CN" altLang="en-US" dirty="0" smtClean="0">
                <a:solidFill>
                  <a:srgbClr val="FFFFFF"/>
                </a:solidFill>
              </a:rPr>
              <a:t>岗位介绍</a:t>
            </a:r>
            <a:endParaRPr lang="en-US" altLang="zh-C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04512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chemeClr val="tx2"/>
                </a:solidFill>
              </a:rPr>
              <a:t>iOS</a:t>
            </a:r>
            <a:r>
              <a:rPr lang="zh-CN" altLang="en-US" dirty="0" smtClean="0">
                <a:solidFill>
                  <a:schemeClr val="tx2"/>
                </a:solidFill>
              </a:rPr>
              <a:t>系统</a:t>
            </a:r>
            <a:br>
              <a:rPr lang="zh-CN" altLang="en-US" dirty="0" smtClean="0">
                <a:solidFill>
                  <a:schemeClr val="tx2"/>
                </a:solidFill>
              </a:rPr>
            </a:br>
            <a:endParaRPr kumimoji="1" lang="zh-CN" altLang="en-US" dirty="0"/>
          </a:p>
        </p:txBody>
      </p:sp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7" y="1337044"/>
            <a:ext cx="5529941" cy="4419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6852467" y="1624280"/>
            <a:ext cx="44090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latin typeface="+mj-ea"/>
                <a:ea typeface="+mj-ea"/>
              </a:rPr>
              <a:t>iOS</a:t>
            </a:r>
            <a:r>
              <a:rPr kumimoji="1" lang="zh-CN" altLang="en-US" dirty="0">
                <a:latin typeface="+mj-ea"/>
                <a:ea typeface="+mj-ea"/>
              </a:rPr>
              <a:t>是由苹果公司为</a:t>
            </a:r>
            <a:r>
              <a:rPr kumimoji="1" lang="en-US" altLang="zh-CN" dirty="0">
                <a:latin typeface="+mj-ea"/>
                <a:ea typeface="+mj-ea"/>
              </a:rPr>
              <a:t>iPhone</a:t>
            </a:r>
            <a:r>
              <a:rPr kumimoji="1" lang="zh-CN" altLang="en-US" dirty="0">
                <a:latin typeface="+mj-ea"/>
                <a:ea typeface="+mj-ea"/>
              </a:rPr>
              <a:t>等设备开发的操作系统，它主要给</a:t>
            </a:r>
            <a:r>
              <a:rPr kumimoji="1" lang="en-US" altLang="zh-CN" dirty="0" smtClean="0">
                <a:latin typeface="+mj-ea"/>
                <a:ea typeface="+mj-ea"/>
              </a:rPr>
              <a:t>iPhone</a:t>
            </a:r>
            <a:r>
              <a:rPr kumimoji="1" lang="zh-CN" altLang="en-US" dirty="0" smtClean="0">
                <a:latin typeface="+mj-ea"/>
                <a:ea typeface="+mj-ea"/>
              </a:rPr>
              <a:t>、</a:t>
            </a:r>
            <a:r>
              <a:rPr kumimoji="1" lang="en-US" altLang="zh-CN" dirty="0" smtClean="0">
                <a:latin typeface="+mj-ea"/>
                <a:ea typeface="+mj-ea"/>
              </a:rPr>
              <a:t>iPod touch</a:t>
            </a:r>
            <a:r>
              <a:rPr kumimoji="1" lang="zh-CN" altLang="en-US" dirty="0" smtClean="0">
                <a:latin typeface="+mj-ea"/>
                <a:ea typeface="+mj-ea"/>
              </a:rPr>
              <a:t>、</a:t>
            </a:r>
            <a:r>
              <a:rPr kumimoji="1" lang="en-US" altLang="zh-CN" dirty="0" err="1">
                <a:latin typeface="+mj-ea"/>
                <a:ea typeface="+mj-ea"/>
              </a:rPr>
              <a:t>iPad</a:t>
            </a:r>
            <a:r>
              <a:rPr kumimoji="1" lang="zh-CN" altLang="en-US" dirty="0" smtClean="0">
                <a:latin typeface="+mj-ea"/>
                <a:ea typeface="+mj-ea"/>
              </a:rPr>
              <a:t>以及</a:t>
            </a:r>
            <a:r>
              <a:rPr lang="en-US" altLang="zh-CN" dirty="0">
                <a:latin typeface="+mj-ea"/>
                <a:ea typeface="+mj-ea"/>
                <a:cs typeface="宋体" charset="0"/>
              </a:rPr>
              <a:t>Apple Watch</a:t>
            </a:r>
            <a:r>
              <a:rPr kumimoji="1" lang="zh-CN" altLang="en-US" dirty="0" smtClean="0">
                <a:latin typeface="+mj-ea"/>
                <a:ea typeface="+mj-ea"/>
              </a:rPr>
              <a:t>设备</a:t>
            </a:r>
            <a:r>
              <a:rPr kumimoji="1" lang="zh-CN" altLang="en-US" dirty="0">
                <a:latin typeface="+mj-ea"/>
                <a:ea typeface="+mj-ea"/>
              </a:rPr>
              <a:t>使用，</a:t>
            </a:r>
          </a:p>
          <a:p>
            <a:r>
              <a:rPr kumimoji="1" lang="zh-CN" altLang="en-US" dirty="0">
                <a:latin typeface="+mj-ea"/>
                <a:ea typeface="+mj-ea"/>
              </a:rPr>
              <a:t>它管理设备硬件并为手机本地应用程序的实现提供基础技术。根据设备不同，操作系统具有不同的系统应用程序，例如</a:t>
            </a:r>
            <a:r>
              <a:rPr kumimoji="1" lang="en-US" altLang="zh-CN" dirty="0">
                <a:latin typeface="+mj-ea"/>
                <a:ea typeface="+mj-ea"/>
              </a:rPr>
              <a:t>Phone</a:t>
            </a:r>
            <a:r>
              <a:rPr kumimoji="1" lang="zh-CN" altLang="en-US" dirty="0">
                <a:latin typeface="+mj-ea"/>
                <a:ea typeface="+mj-ea"/>
              </a:rPr>
              <a:t>、</a:t>
            </a:r>
            <a:r>
              <a:rPr kumimoji="1" lang="en-US" altLang="zh-CN" dirty="0">
                <a:latin typeface="+mj-ea"/>
                <a:ea typeface="+mj-ea"/>
              </a:rPr>
              <a:t>Mail</a:t>
            </a:r>
            <a:r>
              <a:rPr kumimoji="1" lang="zh-CN" altLang="en-US" dirty="0">
                <a:latin typeface="+mj-ea"/>
                <a:ea typeface="+mj-ea"/>
              </a:rPr>
              <a:t>以及</a:t>
            </a:r>
            <a:r>
              <a:rPr kumimoji="1" lang="en-US" altLang="zh-CN" dirty="0">
                <a:latin typeface="+mj-ea"/>
                <a:ea typeface="+mj-ea"/>
              </a:rPr>
              <a:t>Safari</a:t>
            </a:r>
          </a:p>
          <a:p>
            <a:r>
              <a:rPr kumimoji="1" lang="zh-CN" altLang="en-US" dirty="0" smtClean="0">
                <a:latin typeface="+mj-ea"/>
                <a:ea typeface="+mj-ea"/>
              </a:rPr>
              <a:t>这些应用程序可以为用户提供标准系统服务</a:t>
            </a:r>
            <a:r>
              <a:rPr kumimoji="1"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916804194"/>
      </p:ext>
    </p:extLst>
  </p:cSld>
  <p:clrMapOvr>
    <a:masterClrMapping/>
  </p:clrMapOvr>
  <p:transition xmlns:p14="http://schemas.microsoft.com/office/powerpoint/2010/main"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用人单位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/>
            </a:r>
            <a:b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endParaRPr kumimoji="1" lang="zh-CN" altLang="en-US" dirty="0"/>
          </a:p>
        </p:txBody>
      </p:sp>
      <p:sp>
        <p:nvSpPr>
          <p:cNvPr id="25" name="Title 13"/>
          <p:cNvSpPr txBox="1">
            <a:spLocks/>
          </p:cNvSpPr>
          <p:nvPr/>
        </p:nvSpPr>
        <p:spPr bwMode="auto">
          <a:xfrm>
            <a:off x="4152341" y="64758"/>
            <a:ext cx="7810948" cy="913249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endParaRPr lang="en-US" sz="3600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81" y="899195"/>
            <a:ext cx="6517729" cy="553448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957889" y="1547267"/>
            <a:ext cx="3528392" cy="1779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zh-CN" altLang="en-US" sz="1600" dirty="0" smtClean="0">
                <a:latin typeface="+mj-ea"/>
                <a:ea typeface="+mj-ea"/>
              </a:rPr>
              <a:t>用人单位基本可分为</a:t>
            </a:r>
            <a:r>
              <a:rPr lang="en-US" altLang="zh-CN" sz="1600" dirty="0" smtClean="0">
                <a:latin typeface="+mj-ea"/>
                <a:ea typeface="+mj-ea"/>
              </a:rPr>
              <a:t>3</a:t>
            </a:r>
            <a:r>
              <a:rPr lang="zh-CN" altLang="en-US" sz="1600" dirty="0" smtClean="0">
                <a:latin typeface="+mj-ea"/>
                <a:ea typeface="+mj-ea"/>
              </a:rPr>
              <a:t>种企业类型：</a:t>
            </a:r>
            <a:endParaRPr lang="en-US" altLang="zh-CN" sz="1600" dirty="0" smtClean="0">
              <a:latin typeface="+mj-ea"/>
              <a:ea typeface="+mj-ea"/>
            </a:endParaRPr>
          </a:p>
          <a:p>
            <a:pPr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zh-CN" altLang="zh-CN" sz="1600" dirty="0" smtClean="0">
                <a:latin typeface="+mj-ea"/>
                <a:ea typeface="+mj-ea"/>
              </a:rPr>
              <a:t>1</a:t>
            </a:r>
            <a:r>
              <a:rPr lang="zh-CN" altLang="en-US" sz="1600" dirty="0" smtClean="0">
                <a:latin typeface="+mj-ea"/>
                <a:ea typeface="+mj-ea"/>
              </a:rPr>
              <a:t>、</a:t>
            </a:r>
            <a:r>
              <a:rPr lang="zh-CN" altLang="zh-CN" sz="1600" dirty="0">
                <a:latin typeface="+mj-ea"/>
                <a:ea typeface="+mj-ea"/>
              </a:rPr>
              <a:t>移动互联网企业 </a:t>
            </a:r>
            <a:endParaRPr lang="en-US" altLang="zh-CN" sz="1600" dirty="0" smtClean="0">
              <a:latin typeface="+mj-ea"/>
              <a:ea typeface="+mj-ea"/>
            </a:endParaRPr>
          </a:p>
          <a:p>
            <a:pPr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zh-CN" altLang="zh-CN" sz="1600" dirty="0" smtClean="0">
                <a:latin typeface="+mj-ea"/>
                <a:ea typeface="+mj-ea"/>
              </a:rPr>
              <a:t>2</a:t>
            </a:r>
            <a:r>
              <a:rPr lang="zh-CN" altLang="en-US" sz="1600" dirty="0" smtClean="0">
                <a:latin typeface="+mj-ea"/>
                <a:ea typeface="+mj-ea"/>
              </a:rPr>
              <a:t>、互联网及传统软件企业</a:t>
            </a:r>
            <a:endParaRPr lang="en-US" altLang="zh-CN" sz="1600" dirty="0" smtClean="0">
              <a:latin typeface="+mj-ea"/>
              <a:ea typeface="+mj-ea"/>
            </a:endParaRPr>
          </a:p>
          <a:p>
            <a:pPr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zh-CN" altLang="zh-CN" sz="1600" dirty="0" smtClean="0">
                <a:latin typeface="+mj-ea"/>
                <a:ea typeface="+mj-ea"/>
              </a:rPr>
              <a:t>3</a:t>
            </a:r>
            <a:r>
              <a:rPr lang="zh-CN" altLang="en-US" sz="1600" dirty="0" smtClean="0">
                <a:latin typeface="+mj-ea"/>
                <a:ea typeface="+mj-ea"/>
              </a:rPr>
              <a:t>、有移动端需求的传统企业</a:t>
            </a:r>
            <a:endParaRPr lang="en-US" altLang="zh-CN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9011494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iOS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开发应具备的能力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/>
            </a:r>
            <a:b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endParaRPr kumimoji="1" lang="zh-CN" altLang="en-US" dirty="0"/>
          </a:p>
        </p:txBody>
      </p:sp>
      <p:sp>
        <p:nvSpPr>
          <p:cNvPr id="25" name="Title 13"/>
          <p:cNvSpPr txBox="1">
            <a:spLocks/>
          </p:cNvSpPr>
          <p:nvPr/>
        </p:nvSpPr>
        <p:spPr bwMode="auto">
          <a:xfrm>
            <a:off x="4244163" y="116308"/>
            <a:ext cx="7810948" cy="906196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endParaRPr lang="en-US" sz="3600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Freeform 2"/>
          <p:cNvSpPr>
            <a:spLocks/>
          </p:cNvSpPr>
          <p:nvPr/>
        </p:nvSpPr>
        <p:spPr bwMode="gray">
          <a:xfrm>
            <a:off x="5065066" y="3122487"/>
            <a:ext cx="1684127" cy="801044"/>
          </a:xfrm>
          <a:custGeom>
            <a:avLst/>
            <a:gdLst>
              <a:gd name="T0" fmla="*/ 2147483647 w 797"/>
              <a:gd name="T1" fmla="*/ 0 h 506"/>
              <a:gd name="T2" fmla="*/ 2147483647 w 797"/>
              <a:gd name="T3" fmla="*/ 2147483647 h 506"/>
              <a:gd name="T4" fmla="*/ 2147483647 w 797"/>
              <a:gd name="T5" fmla="*/ 2147483647 h 506"/>
              <a:gd name="T6" fmla="*/ 2147483647 w 797"/>
              <a:gd name="T7" fmla="*/ 2147483647 h 506"/>
              <a:gd name="T8" fmla="*/ 0 w 797"/>
              <a:gd name="T9" fmla="*/ 2147483647 h 506"/>
              <a:gd name="T10" fmla="*/ 2147483647 w 797"/>
              <a:gd name="T11" fmla="*/ 0 h 50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97"/>
              <a:gd name="T19" fmla="*/ 0 h 506"/>
              <a:gd name="T20" fmla="*/ 797 w 797"/>
              <a:gd name="T21" fmla="*/ 506 h 50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97" h="506">
                <a:moveTo>
                  <a:pt x="390" y="0"/>
                </a:moveTo>
                <a:lnTo>
                  <a:pt x="448" y="64"/>
                </a:lnTo>
                <a:lnTo>
                  <a:pt x="797" y="495"/>
                </a:lnTo>
                <a:lnTo>
                  <a:pt x="390" y="355"/>
                </a:lnTo>
                <a:lnTo>
                  <a:pt x="0" y="506"/>
                </a:lnTo>
                <a:lnTo>
                  <a:pt x="390" y="0"/>
                </a:lnTo>
                <a:close/>
              </a:path>
            </a:pathLst>
          </a:custGeom>
          <a:gradFill rotWithShape="1">
            <a:gsLst>
              <a:gs pos="0">
                <a:srgbClr val="9999FF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dirty="0"/>
          </a:p>
        </p:txBody>
      </p:sp>
      <p:sp>
        <p:nvSpPr>
          <p:cNvPr id="9" name="Freeform 3"/>
          <p:cNvSpPr>
            <a:spLocks/>
          </p:cNvSpPr>
          <p:nvPr/>
        </p:nvSpPr>
        <p:spPr bwMode="gray">
          <a:xfrm>
            <a:off x="5914523" y="2125303"/>
            <a:ext cx="2309600" cy="1114496"/>
          </a:xfrm>
          <a:custGeom>
            <a:avLst/>
            <a:gdLst>
              <a:gd name="T0" fmla="*/ 2147483647 w 1093"/>
              <a:gd name="T1" fmla="*/ 2147483647 h 704"/>
              <a:gd name="T2" fmla="*/ 0 w 1093"/>
              <a:gd name="T3" fmla="*/ 2147483647 h 704"/>
              <a:gd name="T4" fmla="*/ 2147483647 w 1093"/>
              <a:gd name="T5" fmla="*/ 0 h 704"/>
              <a:gd name="T6" fmla="*/ 2147483647 w 1093"/>
              <a:gd name="T7" fmla="*/ 2147483647 h 704"/>
              <a:gd name="T8" fmla="*/ 2147483647 w 1093"/>
              <a:gd name="T9" fmla="*/ 2147483647 h 7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93"/>
              <a:gd name="T16" fmla="*/ 0 h 704"/>
              <a:gd name="T17" fmla="*/ 1093 w 1093"/>
              <a:gd name="T18" fmla="*/ 704 h 7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93" h="704">
                <a:moveTo>
                  <a:pt x="64" y="704"/>
                </a:moveTo>
                <a:lnTo>
                  <a:pt x="0" y="622"/>
                </a:lnTo>
                <a:lnTo>
                  <a:pt x="820" y="0"/>
                </a:lnTo>
                <a:lnTo>
                  <a:pt x="1093" y="453"/>
                </a:lnTo>
                <a:lnTo>
                  <a:pt x="64" y="704"/>
                </a:lnTo>
                <a:close/>
              </a:path>
            </a:pathLst>
          </a:custGeom>
          <a:gradFill rotWithShape="1">
            <a:gsLst>
              <a:gs pos="0">
                <a:srgbClr val="DAB720"/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Freeform 4"/>
          <p:cNvSpPr>
            <a:spLocks/>
          </p:cNvSpPr>
          <p:nvPr/>
        </p:nvSpPr>
        <p:spPr bwMode="gray">
          <a:xfrm>
            <a:off x="3957807" y="2152212"/>
            <a:ext cx="1956716" cy="1114496"/>
          </a:xfrm>
          <a:custGeom>
            <a:avLst/>
            <a:gdLst>
              <a:gd name="T0" fmla="*/ 2147483647 w 926"/>
              <a:gd name="T1" fmla="*/ 2147483647 h 704"/>
              <a:gd name="T2" fmla="*/ 2147483647 w 926"/>
              <a:gd name="T3" fmla="*/ 2147483647 h 704"/>
              <a:gd name="T4" fmla="*/ 0 w 926"/>
              <a:gd name="T5" fmla="*/ 2147483647 h 704"/>
              <a:gd name="T6" fmla="*/ 2147483647 w 926"/>
              <a:gd name="T7" fmla="*/ 0 h 704"/>
              <a:gd name="T8" fmla="*/ 2147483647 w 926"/>
              <a:gd name="T9" fmla="*/ 2147483647 h 7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26"/>
              <a:gd name="T16" fmla="*/ 0 h 704"/>
              <a:gd name="T17" fmla="*/ 926 w 926"/>
              <a:gd name="T18" fmla="*/ 704 h 7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26" h="704">
                <a:moveTo>
                  <a:pt x="926" y="611"/>
                </a:moveTo>
                <a:lnTo>
                  <a:pt x="844" y="704"/>
                </a:lnTo>
                <a:lnTo>
                  <a:pt x="0" y="489"/>
                </a:lnTo>
                <a:lnTo>
                  <a:pt x="315" y="0"/>
                </a:lnTo>
                <a:lnTo>
                  <a:pt x="926" y="611"/>
                </a:lnTo>
                <a:close/>
              </a:path>
            </a:pathLst>
          </a:cu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rgbClr val="A3C97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Oval 7"/>
          <p:cNvSpPr>
            <a:spLocks noChangeArrowheads="1"/>
          </p:cNvSpPr>
          <p:nvPr/>
        </p:nvSpPr>
        <p:spPr bwMode="gray">
          <a:xfrm>
            <a:off x="1981545" y="971523"/>
            <a:ext cx="2880000" cy="2880000"/>
          </a:xfrm>
          <a:prstGeom prst="ellipse">
            <a:avLst/>
          </a:prstGeom>
          <a:gradFill rotWithShape="1">
            <a:gsLst>
              <a:gs pos="0">
                <a:srgbClr val="7C9959"/>
              </a:gs>
              <a:gs pos="100000">
                <a:srgbClr val="A3C975"/>
              </a:gs>
            </a:gsLst>
            <a:lin ang="2700000" scaled="1"/>
          </a:gradFill>
          <a:ln w="38100" algn="ctr">
            <a:solidFill>
              <a:srgbClr val="DDDDDD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dirty="0"/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gray">
          <a:xfrm>
            <a:off x="2341585" y="1691603"/>
            <a:ext cx="2376264" cy="1713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1600" dirty="0" smtClean="0">
                <a:solidFill>
                  <a:srgbClr val="000000"/>
                </a:solidFill>
              </a:rPr>
              <a:t>1</a:t>
            </a:r>
            <a:r>
              <a:rPr lang="zh-CN" altLang="en-US" sz="1600" dirty="0" smtClean="0">
                <a:solidFill>
                  <a:srgbClr val="000000"/>
                </a:solidFill>
              </a:rPr>
              <a:t>、独立开发能力；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1600" dirty="0" smtClean="0">
                <a:solidFill>
                  <a:srgbClr val="000000"/>
                </a:solidFill>
              </a:rPr>
              <a:t>2</a:t>
            </a:r>
            <a:r>
              <a:rPr lang="zh-CN" altLang="en-US" sz="1600" dirty="0" smtClean="0">
                <a:solidFill>
                  <a:srgbClr val="000000"/>
                </a:solidFill>
              </a:rPr>
              <a:t>、软件设计能力；</a:t>
            </a:r>
            <a:endParaRPr lang="en-US" altLang="zh-CN" sz="1600" dirty="0" smtClean="0">
              <a:solidFill>
                <a:srgbClr val="00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1600" dirty="0" smtClean="0">
                <a:solidFill>
                  <a:srgbClr val="000000"/>
                </a:solidFill>
              </a:rPr>
              <a:t>3</a:t>
            </a:r>
            <a:r>
              <a:rPr lang="zh-CN" altLang="en-US" sz="1600" dirty="0" smtClean="0">
                <a:solidFill>
                  <a:srgbClr val="000000"/>
                </a:solidFill>
              </a:rPr>
              <a:t>、软件需求分析能力；</a:t>
            </a:r>
            <a:endParaRPr lang="en-US" altLang="zh-CN" sz="1600" dirty="0" smtClean="0">
              <a:solidFill>
                <a:srgbClr val="00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1600" dirty="0">
                <a:solidFill>
                  <a:srgbClr val="000000"/>
                </a:solidFill>
              </a:rPr>
              <a:t>3</a:t>
            </a:r>
            <a:r>
              <a:rPr lang="zh-CN" altLang="en-US" sz="1600" dirty="0" smtClean="0">
                <a:solidFill>
                  <a:srgbClr val="000000"/>
                </a:solidFill>
              </a:rPr>
              <a:t>、软件产品</a:t>
            </a:r>
            <a:r>
              <a:rPr lang="zh-CN" altLang="en-US" sz="1600" dirty="0">
                <a:solidFill>
                  <a:srgbClr val="000000"/>
                </a:solidFill>
              </a:rPr>
              <a:t>知识；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1600" dirty="0">
                <a:solidFill>
                  <a:srgbClr val="000000"/>
                </a:solidFill>
              </a:rPr>
              <a:t>4</a:t>
            </a:r>
            <a:r>
              <a:rPr lang="zh-CN" altLang="en-US" sz="1600" dirty="0">
                <a:solidFill>
                  <a:srgbClr val="000000"/>
                </a:solidFill>
              </a:rPr>
              <a:t>、常用测试软件使用能力</a:t>
            </a:r>
            <a:r>
              <a:rPr lang="zh-CN" altLang="en-US" sz="1600" dirty="0" smtClean="0">
                <a:solidFill>
                  <a:srgbClr val="000000"/>
                </a:solidFill>
              </a:rPr>
              <a:t>。</a:t>
            </a:r>
            <a:endParaRPr lang="en-US" altLang="zh-CN" sz="1600" dirty="0">
              <a:solidFill>
                <a:srgbClr val="000000"/>
              </a:solidFill>
            </a:endParaRPr>
          </a:p>
        </p:txBody>
      </p:sp>
      <p:sp>
        <p:nvSpPr>
          <p:cNvPr id="16" name="Oval 11"/>
          <p:cNvSpPr>
            <a:spLocks noChangeArrowheads="1"/>
          </p:cNvSpPr>
          <p:nvPr/>
        </p:nvSpPr>
        <p:spPr bwMode="gray">
          <a:xfrm>
            <a:off x="7237809" y="899195"/>
            <a:ext cx="2880000" cy="2880000"/>
          </a:xfrm>
          <a:prstGeom prst="ellipse">
            <a:avLst/>
          </a:prstGeom>
          <a:gradFill rotWithShape="1">
            <a:gsLst>
              <a:gs pos="0">
                <a:srgbClr val="A19D57"/>
              </a:gs>
              <a:gs pos="100000">
                <a:srgbClr val="D3CE73"/>
              </a:gs>
            </a:gsLst>
            <a:lin ang="2700000" scaled="1"/>
          </a:gradFill>
          <a:ln w="38100" algn="ctr">
            <a:solidFill>
              <a:srgbClr val="DDDDDD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dirty="0"/>
          </a:p>
        </p:txBody>
      </p:sp>
      <p:sp>
        <p:nvSpPr>
          <p:cNvPr id="20" name="Oval 15"/>
          <p:cNvSpPr>
            <a:spLocks noChangeArrowheads="1"/>
          </p:cNvSpPr>
          <p:nvPr/>
        </p:nvSpPr>
        <p:spPr bwMode="gray">
          <a:xfrm>
            <a:off x="4501505" y="3522442"/>
            <a:ext cx="2880000" cy="2880000"/>
          </a:xfrm>
          <a:prstGeom prst="ellipse">
            <a:avLst/>
          </a:prstGeom>
          <a:gradFill rotWithShape="1">
            <a:gsLst>
              <a:gs pos="0">
                <a:srgbClr val="7474C2"/>
              </a:gs>
              <a:gs pos="100000">
                <a:srgbClr val="9999FF"/>
              </a:gs>
            </a:gsLst>
            <a:lin ang="2700000" scaled="1"/>
          </a:gradFill>
          <a:ln w="38100" algn="ctr">
            <a:solidFill>
              <a:srgbClr val="DDDDDD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dirty="0"/>
          </a:p>
        </p:txBody>
      </p:sp>
      <p:sp>
        <p:nvSpPr>
          <p:cNvPr id="23" name="Text Box 18"/>
          <p:cNvSpPr txBox="1">
            <a:spLocks noChangeArrowheads="1"/>
          </p:cNvSpPr>
          <p:nvPr/>
        </p:nvSpPr>
        <p:spPr bwMode="gray">
          <a:xfrm>
            <a:off x="4285481" y="971203"/>
            <a:ext cx="3659069" cy="398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000" b="1" dirty="0">
                <a:solidFill>
                  <a:srgbClr val="1C1C1C"/>
                </a:solidFill>
                <a:latin typeface="+mj-ea"/>
                <a:ea typeface="+mj-ea"/>
              </a:rPr>
              <a:t>i</a:t>
            </a:r>
            <a:r>
              <a:rPr lang="en-US" altLang="zh-CN" sz="2000" b="1" dirty="0" smtClean="0">
                <a:solidFill>
                  <a:srgbClr val="1C1C1C"/>
                </a:solidFill>
                <a:latin typeface="+mj-ea"/>
                <a:ea typeface="+mj-ea"/>
              </a:rPr>
              <a:t>OS</a:t>
            </a:r>
            <a:r>
              <a:rPr lang="zh-CN" altLang="en-US" sz="2000" b="1" dirty="0" smtClean="0">
                <a:solidFill>
                  <a:srgbClr val="1C1C1C"/>
                </a:solidFill>
                <a:latin typeface="+mj-ea"/>
                <a:ea typeface="+mj-ea"/>
              </a:rPr>
              <a:t>开发应具备的能力</a:t>
            </a:r>
            <a:endParaRPr lang="en-US" altLang="zh-CN" sz="2000" b="1" dirty="0">
              <a:solidFill>
                <a:srgbClr val="1C1C1C"/>
              </a:solidFill>
              <a:latin typeface="+mj-ea"/>
              <a:ea typeface="+mj-ea"/>
            </a:endParaRPr>
          </a:p>
        </p:txBody>
      </p:sp>
      <p:sp>
        <p:nvSpPr>
          <p:cNvPr id="31" name="Freeform 25"/>
          <p:cNvSpPr>
            <a:spLocks/>
          </p:cNvSpPr>
          <p:nvPr/>
        </p:nvSpPr>
        <p:spPr bwMode="gray">
          <a:xfrm>
            <a:off x="5580655" y="1599714"/>
            <a:ext cx="904400" cy="1852216"/>
          </a:xfrm>
          <a:custGeom>
            <a:avLst/>
            <a:gdLst/>
            <a:ahLst/>
            <a:cxnLst>
              <a:cxn ang="0">
                <a:pos x="166" y="611"/>
              </a:cxn>
              <a:cxn ang="0">
                <a:pos x="92" y="813"/>
              </a:cxn>
              <a:cxn ang="0">
                <a:pos x="112" y="1008"/>
              </a:cxn>
              <a:cxn ang="0">
                <a:pos x="104" y="1192"/>
              </a:cxn>
              <a:cxn ang="0">
                <a:pos x="124" y="1383"/>
              </a:cxn>
              <a:cxn ang="0">
                <a:pos x="104" y="1555"/>
              </a:cxn>
              <a:cxn ang="0">
                <a:pos x="88" y="1674"/>
              </a:cxn>
              <a:cxn ang="0">
                <a:pos x="10" y="1800"/>
              </a:cxn>
              <a:cxn ang="0">
                <a:pos x="64" y="1982"/>
              </a:cxn>
              <a:cxn ang="0">
                <a:pos x="173" y="2259"/>
              </a:cxn>
              <a:cxn ang="0">
                <a:pos x="301" y="2490"/>
              </a:cxn>
              <a:cxn ang="0">
                <a:pos x="391" y="2676"/>
              </a:cxn>
              <a:cxn ang="0">
                <a:pos x="346" y="2816"/>
              </a:cxn>
              <a:cxn ang="0">
                <a:pos x="260" y="2919"/>
              </a:cxn>
              <a:cxn ang="0">
                <a:pos x="367" y="2961"/>
              </a:cxn>
              <a:cxn ang="0">
                <a:pos x="298" y="3273"/>
              </a:cxn>
              <a:cxn ang="0">
                <a:pos x="361" y="3396"/>
              </a:cxn>
              <a:cxn ang="0">
                <a:pos x="515" y="3140"/>
              </a:cxn>
              <a:cxn ang="0">
                <a:pos x="631" y="2934"/>
              </a:cxn>
              <a:cxn ang="0">
                <a:pos x="667" y="2771"/>
              </a:cxn>
              <a:cxn ang="0">
                <a:pos x="679" y="2640"/>
              </a:cxn>
              <a:cxn ang="0">
                <a:pos x="703" y="2448"/>
              </a:cxn>
              <a:cxn ang="0">
                <a:pos x="733" y="2257"/>
              </a:cxn>
              <a:cxn ang="0">
                <a:pos x="796" y="2021"/>
              </a:cxn>
              <a:cxn ang="0">
                <a:pos x="757" y="1725"/>
              </a:cxn>
              <a:cxn ang="0">
                <a:pos x="740" y="1476"/>
              </a:cxn>
              <a:cxn ang="0">
                <a:pos x="787" y="1280"/>
              </a:cxn>
              <a:cxn ang="0">
                <a:pos x="842" y="1223"/>
              </a:cxn>
              <a:cxn ang="0">
                <a:pos x="1093" y="1083"/>
              </a:cxn>
              <a:cxn ang="0">
                <a:pos x="1241" y="902"/>
              </a:cxn>
              <a:cxn ang="0">
                <a:pos x="1201" y="720"/>
              </a:cxn>
              <a:cxn ang="0">
                <a:pos x="1055" y="569"/>
              </a:cxn>
              <a:cxn ang="0">
                <a:pos x="1081" y="345"/>
              </a:cxn>
              <a:cxn ang="0">
                <a:pos x="999" y="249"/>
              </a:cxn>
              <a:cxn ang="0">
                <a:pos x="927" y="515"/>
              </a:cxn>
              <a:cxn ang="0">
                <a:pos x="866" y="690"/>
              </a:cxn>
              <a:cxn ang="0">
                <a:pos x="832" y="699"/>
              </a:cxn>
              <a:cxn ang="0">
                <a:pos x="656" y="641"/>
              </a:cxn>
              <a:cxn ang="0">
                <a:pos x="533" y="545"/>
              </a:cxn>
              <a:cxn ang="0">
                <a:pos x="595" y="434"/>
              </a:cxn>
              <a:cxn ang="0">
                <a:pos x="592" y="374"/>
              </a:cxn>
              <a:cxn ang="0">
                <a:pos x="613" y="345"/>
              </a:cxn>
              <a:cxn ang="0">
                <a:pos x="599" y="270"/>
              </a:cxn>
              <a:cxn ang="0">
                <a:pos x="617" y="231"/>
              </a:cxn>
              <a:cxn ang="0">
                <a:pos x="575" y="146"/>
              </a:cxn>
              <a:cxn ang="0">
                <a:pos x="550" y="98"/>
              </a:cxn>
              <a:cxn ang="0">
                <a:pos x="416" y="11"/>
              </a:cxn>
              <a:cxn ang="0">
                <a:pos x="256" y="12"/>
              </a:cxn>
              <a:cxn ang="0">
                <a:pos x="134" y="75"/>
              </a:cxn>
              <a:cxn ang="0">
                <a:pos x="112" y="126"/>
              </a:cxn>
              <a:cxn ang="0">
                <a:pos x="85" y="200"/>
              </a:cxn>
              <a:cxn ang="0">
                <a:pos x="58" y="269"/>
              </a:cxn>
              <a:cxn ang="0">
                <a:pos x="85" y="318"/>
              </a:cxn>
            </a:cxnLst>
            <a:rect l="0" t="0" r="r" b="b"/>
            <a:pathLst>
              <a:path w="1243" h="3407">
                <a:moveTo>
                  <a:pt x="109" y="377"/>
                </a:moveTo>
                <a:lnTo>
                  <a:pt x="128" y="466"/>
                </a:lnTo>
                <a:cubicBezTo>
                  <a:pt x="137" y="505"/>
                  <a:pt x="151" y="571"/>
                  <a:pt x="166" y="611"/>
                </a:cubicBezTo>
                <a:cubicBezTo>
                  <a:pt x="181" y="651"/>
                  <a:pt x="222" y="678"/>
                  <a:pt x="217" y="704"/>
                </a:cubicBezTo>
                <a:lnTo>
                  <a:pt x="133" y="770"/>
                </a:lnTo>
                <a:cubicBezTo>
                  <a:pt x="112" y="788"/>
                  <a:pt x="98" y="794"/>
                  <a:pt x="92" y="813"/>
                </a:cubicBezTo>
                <a:cubicBezTo>
                  <a:pt x="85" y="829"/>
                  <a:pt x="95" y="865"/>
                  <a:pt x="95" y="884"/>
                </a:cubicBezTo>
                <a:cubicBezTo>
                  <a:pt x="95" y="903"/>
                  <a:pt x="88" y="905"/>
                  <a:pt x="91" y="926"/>
                </a:cubicBezTo>
                <a:lnTo>
                  <a:pt x="112" y="1008"/>
                </a:lnTo>
                <a:lnTo>
                  <a:pt x="128" y="1079"/>
                </a:lnTo>
                <a:lnTo>
                  <a:pt x="113" y="1112"/>
                </a:lnTo>
                <a:lnTo>
                  <a:pt x="104" y="1192"/>
                </a:lnTo>
                <a:lnTo>
                  <a:pt x="113" y="1274"/>
                </a:lnTo>
                <a:cubicBezTo>
                  <a:pt x="115" y="1297"/>
                  <a:pt x="111" y="1314"/>
                  <a:pt x="113" y="1332"/>
                </a:cubicBezTo>
                <a:cubicBezTo>
                  <a:pt x="115" y="1351"/>
                  <a:pt x="122" y="1366"/>
                  <a:pt x="124" y="1383"/>
                </a:cubicBezTo>
                <a:cubicBezTo>
                  <a:pt x="126" y="1400"/>
                  <a:pt x="125" y="1418"/>
                  <a:pt x="128" y="1434"/>
                </a:cubicBezTo>
                <a:cubicBezTo>
                  <a:pt x="123" y="1450"/>
                  <a:pt x="99" y="1467"/>
                  <a:pt x="95" y="1487"/>
                </a:cubicBezTo>
                <a:cubicBezTo>
                  <a:pt x="91" y="1507"/>
                  <a:pt x="103" y="1535"/>
                  <a:pt x="104" y="1555"/>
                </a:cubicBezTo>
                <a:lnTo>
                  <a:pt x="95" y="1595"/>
                </a:lnTo>
                <a:lnTo>
                  <a:pt x="85" y="1629"/>
                </a:lnTo>
                <a:lnTo>
                  <a:pt x="88" y="1674"/>
                </a:lnTo>
                <a:cubicBezTo>
                  <a:pt x="86" y="1687"/>
                  <a:pt x="74" y="1696"/>
                  <a:pt x="71" y="1707"/>
                </a:cubicBezTo>
                <a:cubicBezTo>
                  <a:pt x="68" y="1718"/>
                  <a:pt x="79" y="1728"/>
                  <a:pt x="68" y="1743"/>
                </a:cubicBezTo>
                <a:cubicBezTo>
                  <a:pt x="58" y="1758"/>
                  <a:pt x="18" y="1782"/>
                  <a:pt x="10" y="1800"/>
                </a:cubicBezTo>
                <a:cubicBezTo>
                  <a:pt x="0" y="1817"/>
                  <a:pt x="11" y="1822"/>
                  <a:pt x="19" y="1854"/>
                </a:cubicBezTo>
                <a:lnTo>
                  <a:pt x="28" y="1916"/>
                </a:lnTo>
                <a:lnTo>
                  <a:pt x="64" y="1982"/>
                </a:lnTo>
                <a:lnTo>
                  <a:pt x="71" y="2037"/>
                </a:lnTo>
                <a:lnTo>
                  <a:pt x="85" y="2090"/>
                </a:lnTo>
                <a:lnTo>
                  <a:pt x="173" y="2259"/>
                </a:lnTo>
                <a:lnTo>
                  <a:pt x="223" y="2352"/>
                </a:lnTo>
                <a:lnTo>
                  <a:pt x="249" y="2402"/>
                </a:lnTo>
                <a:lnTo>
                  <a:pt x="301" y="2490"/>
                </a:lnTo>
                <a:lnTo>
                  <a:pt x="335" y="2559"/>
                </a:lnTo>
                <a:lnTo>
                  <a:pt x="362" y="2615"/>
                </a:lnTo>
                <a:cubicBezTo>
                  <a:pt x="371" y="2634"/>
                  <a:pt x="385" y="2659"/>
                  <a:pt x="391" y="2676"/>
                </a:cubicBezTo>
                <a:cubicBezTo>
                  <a:pt x="397" y="2693"/>
                  <a:pt x="392" y="2702"/>
                  <a:pt x="401" y="2717"/>
                </a:cubicBezTo>
                <a:lnTo>
                  <a:pt x="443" y="2765"/>
                </a:lnTo>
                <a:lnTo>
                  <a:pt x="346" y="2816"/>
                </a:lnTo>
                <a:lnTo>
                  <a:pt x="262" y="2874"/>
                </a:lnTo>
                <a:cubicBezTo>
                  <a:pt x="248" y="2892"/>
                  <a:pt x="263" y="2915"/>
                  <a:pt x="263" y="2922"/>
                </a:cubicBezTo>
                <a:cubicBezTo>
                  <a:pt x="263" y="2929"/>
                  <a:pt x="254" y="2913"/>
                  <a:pt x="260" y="2919"/>
                </a:cubicBezTo>
                <a:cubicBezTo>
                  <a:pt x="266" y="2932"/>
                  <a:pt x="276" y="2956"/>
                  <a:pt x="298" y="2958"/>
                </a:cubicBezTo>
                <a:lnTo>
                  <a:pt x="386" y="2942"/>
                </a:lnTo>
                <a:lnTo>
                  <a:pt x="367" y="2961"/>
                </a:lnTo>
                <a:lnTo>
                  <a:pt x="341" y="3069"/>
                </a:lnTo>
                <a:lnTo>
                  <a:pt x="370" y="3103"/>
                </a:lnTo>
                <a:lnTo>
                  <a:pt x="298" y="3273"/>
                </a:lnTo>
                <a:lnTo>
                  <a:pt x="268" y="3344"/>
                </a:lnTo>
                <a:cubicBezTo>
                  <a:pt x="266" y="3363"/>
                  <a:pt x="269" y="3380"/>
                  <a:pt x="284" y="3389"/>
                </a:cubicBezTo>
                <a:cubicBezTo>
                  <a:pt x="296" y="3397"/>
                  <a:pt x="335" y="3407"/>
                  <a:pt x="361" y="3396"/>
                </a:cubicBezTo>
                <a:lnTo>
                  <a:pt x="443" y="3321"/>
                </a:lnTo>
                <a:lnTo>
                  <a:pt x="491" y="3249"/>
                </a:lnTo>
                <a:lnTo>
                  <a:pt x="515" y="3140"/>
                </a:lnTo>
                <a:lnTo>
                  <a:pt x="564" y="3103"/>
                </a:lnTo>
                <a:lnTo>
                  <a:pt x="588" y="3055"/>
                </a:lnTo>
                <a:lnTo>
                  <a:pt x="631" y="2934"/>
                </a:lnTo>
                <a:lnTo>
                  <a:pt x="647" y="2831"/>
                </a:lnTo>
                <a:lnTo>
                  <a:pt x="668" y="2811"/>
                </a:lnTo>
                <a:cubicBezTo>
                  <a:pt x="671" y="2801"/>
                  <a:pt x="665" y="2789"/>
                  <a:pt x="667" y="2771"/>
                </a:cubicBezTo>
                <a:cubicBezTo>
                  <a:pt x="669" y="2753"/>
                  <a:pt x="679" y="2716"/>
                  <a:pt x="680" y="2702"/>
                </a:cubicBezTo>
                <a:cubicBezTo>
                  <a:pt x="678" y="2685"/>
                  <a:pt x="670" y="2695"/>
                  <a:pt x="670" y="2685"/>
                </a:cubicBezTo>
                <a:lnTo>
                  <a:pt x="679" y="2640"/>
                </a:lnTo>
                <a:lnTo>
                  <a:pt x="676" y="2589"/>
                </a:lnTo>
                <a:lnTo>
                  <a:pt x="685" y="2499"/>
                </a:lnTo>
                <a:lnTo>
                  <a:pt x="703" y="2448"/>
                </a:lnTo>
                <a:lnTo>
                  <a:pt x="712" y="2400"/>
                </a:lnTo>
                <a:lnTo>
                  <a:pt x="718" y="2331"/>
                </a:lnTo>
                <a:lnTo>
                  <a:pt x="733" y="2257"/>
                </a:lnTo>
                <a:lnTo>
                  <a:pt x="760" y="2133"/>
                </a:lnTo>
                <a:cubicBezTo>
                  <a:pt x="771" y="2106"/>
                  <a:pt x="793" y="2115"/>
                  <a:pt x="799" y="2096"/>
                </a:cubicBezTo>
                <a:cubicBezTo>
                  <a:pt x="805" y="2077"/>
                  <a:pt x="802" y="2051"/>
                  <a:pt x="796" y="2021"/>
                </a:cubicBezTo>
                <a:lnTo>
                  <a:pt x="764" y="1916"/>
                </a:lnTo>
                <a:lnTo>
                  <a:pt x="769" y="1788"/>
                </a:lnTo>
                <a:lnTo>
                  <a:pt x="757" y="1725"/>
                </a:lnTo>
                <a:lnTo>
                  <a:pt x="758" y="1676"/>
                </a:lnTo>
                <a:lnTo>
                  <a:pt x="745" y="1625"/>
                </a:lnTo>
                <a:lnTo>
                  <a:pt x="740" y="1476"/>
                </a:lnTo>
                <a:lnTo>
                  <a:pt x="757" y="1418"/>
                </a:lnTo>
                <a:lnTo>
                  <a:pt x="767" y="1338"/>
                </a:lnTo>
                <a:lnTo>
                  <a:pt x="787" y="1280"/>
                </a:lnTo>
                <a:lnTo>
                  <a:pt x="797" y="1223"/>
                </a:lnTo>
                <a:lnTo>
                  <a:pt x="806" y="1218"/>
                </a:lnTo>
                <a:lnTo>
                  <a:pt x="842" y="1223"/>
                </a:lnTo>
                <a:lnTo>
                  <a:pt x="997" y="1176"/>
                </a:lnTo>
                <a:lnTo>
                  <a:pt x="1070" y="1137"/>
                </a:lnTo>
                <a:lnTo>
                  <a:pt x="1093" y="1083"/>
                </a:lnTo>
                <a:cubicBezTo>
                  <a:pt x="1116" y="1063"/>
                  <a:pt x="1187" y="1039"/>
                  <a:pt x="1207" y="1017"/>
                </a:cubicBezTo>
                <a:cubicBezTo>
                  <a:pt x="1226" y="993"/>
                  <a:pt x="1204" y="970"/>
                  <a:pt x="1210" y="951"/>
                </a:cubicBezTo>
                <a:cubicBezTo>
                  <a:pt x="1216" y="932"/>
                  <a:pt x="1238" y="919"/>
                  <a:pt x="1241" y="902"/>
                </a:cubicBezTo>
                <a:cubicBezTo>
                  <a:pt x="1243" y="881"/>
                  <a:pt x="1230" y="867"/>
                  <a:pt x="1229" y="848"/>
                </a:cubicBezTo>
                <a:cubicBezTo>
                  <a:pt x="1228" y="829"/>
                  <a:pt x="1242" y="810"/>
                  <a:pt x="1237" y="789"/>
                </a:cubicBezTo>
                <a:cubicBezTo>
                  <a:pt x="1234" y="763"/>
                  <a:pt x="1208" y="745"/>
                  <a:pt x="1201" y="720"/>
                </a:cubicBezTo>
                <a:cubicBezTo>
                  <a:pt x="1195" y="689"/>
                  <a:pt x="1208" y="660"/>
                  <a:pt x="1195" y="641"/>
                </a:cubicBezTo>
                <a:cubicBezTo>
                  <a:pt x="1179" y="620"/>
                  <a:pt x="1144" y="620"/>
                  <a:pt x="1121" y="608"/>
                </a:cubicBezTo>
                <a:cubicBezTo>
                  <a:pt x="1098" y="596"/>
                  <a:pt x="1069" y="583"/>
                  <a:pt x="1055" y="569"/>
                </a:cubicBezTo>
                <a:cubicBezTo>
                  <a:pt x="1037" y="556"/>
                  <a:pt x="1038" y="541"/>
                  <a:pt x="1037" y="522"/>
                </a:cubicBezTo>
                <a:cubicBezTo>
                  <a:pt x="1036" y="503"/>
                  <a:pt x="1044" y="481"/>
                  <a:pt x="1051" y="452"/>
                </a:cubicBezTo>
                <a:cubicBezTo>
                  <a:pt x="1058" y="423"/>
                  <a:pt x="1076" y="374"/>
                  <a:pt x="1081" y="345"/>
                </a:cubicBezTo>
                <a:cubicBezTo>
                  <a:pt x="1088" y="304"/>
                  <a:pt x="1087" y="297"/>
                  <a:pt x="1082" y="281"/>
                </a:cubicBezTo>
                <a:cubicBezTo>
                  <a:pt x="1077" y="265"/>
                  <a:pt x="1066" y="251"/>
                  <a:pt x="1052" y="246"/>
                </a:cubicBezTo>
                <a:cubicBezTo>
                  <a:pt x="1040" y="242"/>
                  <a:pt x="1016" y="232"/>
                  <a:pt x="999" y="249"/>
                </a:cubicBezTo>
                <a:cubicBezTo>
                  <a:pt x="983" y="265"/>
                  <a:pt x="963" y="309"/>
                  <a:pt x="953" y="344"/>
                </a:cubicBezTo>
                <a:cubicBezTo>
                  <a:pt x="945" y="376"/>
                  <a:pt x="945" y="434"/>
                  <a:pt x="941" y="462"/>
                </a:cubicBezTo>
                <a:lnTo>
                  <a:pt x="927" y="515"/>
                </a:lnTo>
                <a:lnTo>
                  <a:pt x="907" y="545"/>
                </a:lnTo>
                <a:lnTo>
                  <a:pt x="883" y="626"/>
                </a:lnTo>
                <a:lnTo>
                  <a:pt x="866" y="690"/>
                </a:lnTo>
                <a:lnTo>
                  <a:pt x="869" y="780"/>
                </a:lnTo>
                <a:lnTo>
                  <a:pt x="860" y="782"/>
                </a:lnTo>
                <a:lnTo>
                  <a:pt x="832" y="699"/>
                </a:lnTo>
                <a:lnTo>
                  <a:pt x="794" y="659"/>
                </a:lnTo>
                <a:cubicBezTo>
                  <a:pt x="777" y="648"/>
                  <a:pt x="750" y="636"/>
                  <a:pt x="727" y="633"/>
                </a:cubicBezTo>
                <a:cubicBezTo>
                  <a:pt x="706" y="630"/>
                  <a:pt x="677" y="642"/>
                  <a:pt x="656" y="641"/>
                </a:cubicBezTo>
                <a:cubicBezTo>
                  <a:pt x="634" y="640"/>
                  <a:pt x="610" y="632"/>
                  <a:pt x="602" y="627"/>
                </a:cubicBezTo>
                <a:lnTo>
                  <a:pt x="605" y="609"/>
                </a:lnTo>
                <a:lnTo>
                  <a:pt x="533" y="545"/>
                </a:lnTo>
                <a:cubicBezTo>
                  <a:pt x="524" y="530"/>
                  <a:pt x="544" y="530"/>
                  <a:pt x="550" y="521"/>
                </a:cubicBezTo>
                <a:cubicBezTo>
                  <a:pt x="556" y="512"/>
                  <a:pt x="565" y="503"/>
                  <a:pt x="572" y="489"/>
                </a:cubicBezTo>
                <a:cubicBezTo>
                  <a:pt x="582" y="469"/>
                  <a:pt x="591" y="455"/>
                  <a:pt x="595" y="434"/>
                </a:cubicBezTo>
                <a:cubicBezTo>
                  <a:pt x="597" y="419"/>
                  <a:pt x="596" y="402"/>
                  <a:pt x="593" y="399"/>
                </a:cubicBezTo>
                <a:cubicBezTo>
                  <a:pt x="590" y="396"/>
                  <a:pt x="578" y="393"/>
                  <a:pt x="578" y="389"/>
                </a:cubicBezTo>
                <a:cubicBezTo>
                  <a:pt x="578" y="385"/>
                  <a:pt x="588" y="378"/>
                  <a:pt x="592" y="374"/>
                </a:cubicBezTo>
                <a:lnTo>
                  <a:pt x="604" y="365"/>
                </a:lnTo>
                <a:lnTo>
                  <a:pt x="599" y="342"/>
                </a:lnTo>
                <a:lnTo>
                  <a:pt x="613" y="345"/>
                </a:lnTo>
                <a:lnTo>
                  <a:pt x="602" y="306"/>
                </a:lnTo>
                <a:cubicBezTo>
                  <a:pt x="603" y="298"/>
                  <a:pt x="617" y="300"/>
                  <a:pt x="617" y="294"/>
                </a:cubicBezTo>
                <a:cubicBezTo>
                  <a:pt x="618" y="290"/>
                  <a:pt x="600" y="277"/>
                  <a:pt x="599" y="270"/>
                </a:cubicBezTo>
                <a:lnTo>
                  <a:pt x="622" y="261"/>
                </a:lnTo>
                <a:cubicBezTo>
                  <a:pt x="621" y="252"/>
                  <a:pt x="594" y="221"/>
                  <a:pt x="593" y="216"/>
                </a:cubicBezTo>
                <a:cubicBezTo>
                  <a:pt x="594" y="211"/>
                  <a:pt x="623" y="249"/>
                  <a:pt x="617" y="231"/>
                </a:cubicBezTo>
                <a:cubicBezTo>
                  <a:pt x="611" y="213"/>
                  <a:pt x="599" y="197"/>
                  <a:pt x="595" y="189"/>
                </a:cubicBezTo>
                <a:cubicBezTo>
                  <a:pt x="591" y="182"/>
                  <a:pt x="575" y="164"/>
                  <a:pt x="604" y="177"/>
                </a:cubicBezTo>
                <a:cubicBezTo>
                  <a:pt x="633" y="190"/>
                  <a:pt x="581" y="155"/>
                  <a:pt x="575" y="146"/>
                </a:cubicBezTo>
                <a:cubicBezTo>
                  <a:pt x="569" y="137"/>
                  <a:pt x="565" y="127"/>
                  <a:pt x="566" y="122"/>
                </a:cubicBezTo>
                <a:cubicBezTo>
                  <a:pt x="567" y="117"/>
                  <a:pt x="584" y="121"/>
                  <a:pt x="581" y="117"/>
                </a:cubicBezTo>
                <a:cubicBezTo>
                  <a:pt x="578" y="113"/>
                  <a:pt x="560" y="107"/>
                  <a:pt x="550" y="98"/>
                </a:cubicBezTo>
                <a:cubicBezTo>
                  <a:pt x="540" y="89"/>
                  <a:pt x="537" y="74"/>
                  <a:pt x="523" y="63"/>
                </a:cubicBezTo>
                <a:cubicBezTo>
                  <a:pt x="507" y="48"/>
                  <a:pt x="485" y="40"/>
                  <a:pt x="467" y="31"/>
                </a:cubicBezTo>
                <a:cubicBezTo>
                  <a:pt x="449" y="22"/>
                  <a:pt x="434" y="16"/>
                  <a:pt x="416" y="11"/>
                </a:cubicBezTo>
                <a:cubicBezTo>
                  <a:pt x="398" y="6"/>
                  <a:pt x="378" y="0"/>
                  <a:pt x="359" y="2"/>
                </a:cubicBezTo>
                <a:cubicBezTo>
                  <a:pt x="339" y="5"/>
                  <a:pt x="321" y="19"/>
                  <a:pt x="304" y="21"/>
                </a:cubicBezTo>
                <a:cubicBezTo>
                  <a:pt x="287" y="23"/>
                  <a:pt x="275" y="8"/>
                  <a:pt x="256" y="12"/>
                </a:cubicBezTo>
                <a:cubicBezTo>
                  <a:pt x="239" y="15"/>
                  <a:pt x="208" y="31"/>
                  <a:pt x="190" y="44"/>
                </a:cubicBezTo>
                <a:lnTo>
                  <a:pt x="136" y="87"/>
                </a:lnTo>
                <a:cubicBezTo>
                  <a:pt x="127" y="92"/>
                  <a:pt x="137" y="72"/>
                  <a:pt x="134" y="75"/>
                </a:cubicBezTo>
                <a:cubicBezTo>
                  <a:pt x="132" y="77"/>
                  <a:pt x="125" y="96"/>
                  <a:pt x="121" y="104"/>
                </a:cubicBezTo>
                <a:cubicBezTo>
                  <a:pt x="118" y="105"/>
                  <a:pt x="117" y="80"/>
                  <a:pt x="115" y="84"/>
                </a:cubicBezTo>
                <a:cubicBezTo>
                  <a:pt x="113" y="88"/>
                  <a:pt x="115" y="111"/>
                  <a:pt x="112" y="126"/>
                </a:cubicBezTo>
                <a:cubicBezTo>
                  <a:pt x="109" y="141"/>
                  <a:pt x="100" y="170"/>
                  <a:pt x="94" y="174"/>
                </a:cubicBezTo>
                <a:cubicBezTo>
                  <a:pt x="90" y="187"/>
                  <a:pt x="72" y="133"/>
                  <a:pt x="77" y="152"/>
                </a:cubicBezTo>
                <a:cubicBezTo>
                  <a:pt x="82" y="171"/>
                  <a:pt x="86" y="196"/>
                  <a:pt x="85" y="200"/>
                </a:cubicBezTo>
                <a:cubicBezTo>
                  <a:pt x="84" y="204"/>
                  <a:pt x="73" y="170"/>
                  <a:pt x="70" y="176"/>
                </a:cubicBezTo>
                <a:cubicBezTo>
                  <a:pt x="87" y="212"/>
                  <a:pt x="67" y="215"/>
                  <a:pt x="68" y="237"/>
                </a:cubicBezTo>
                <a:cubicBezTo>
                  <a:pt x="66" y="252"/>
                  <a:pt x="77" y="263"/>
                  <a:pt x="58" y="269"/>
                </a:cubicBezTo>
                <a:cubicBezTo>
                  <a:pt x="39" y="275"/>
                  <a:pt x="77" y="275"/>
                  <a:pt x="77" y="279"/>
                </a:cubicBezTo>
                <a:cubicBezTo>
                  <a:pt x="77" y="283"/>
                  <a:pt x="74" y="297"/>
                  <a:pt x="58" y="294"/>
                </a:cubicBezTo>
                <a:cubicBezTo>
                  <a:pt x="42" y="291"/>
                  <a:pt x="80" y="310"/>
                  <a:pt x="85" y="318"/>
                </a:cubicBezTo>
                <a:cubicBezTo>
                  <a:pt x="90" y="326"/>
                  <a:pt x="85" y="334"/>
                  <a:pt x="89" y="344"/>
                </a:cubicBezTo>
                <a:lnTo>
                  <a:pt x="109" y="377"/>
                </a:ln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0"/>
                  <a:invGamma/>
                </a:schemeClr>
              </a:gs>
            </a:gsLst>
            <a:lin ang="5400000" scaled="1"/>
          </a:gra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33" name="Rectangle 9"/>
          <p:cNvSpPr>
            <a:spLocks noChangeArrowheads="1"/>
          </p:cNvSpPr>
          <p:nvPr/>
        </p:nvSpPr>
        <p:spPr bwMode="gray">
          <a:xfrm>
            <a:off x="7669857" y="1475259"/>
            <a:ext cx="2396620" cy="1984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1600" dirty="0"/>
              <a:t>1</a:t>
            </a:r>
            <a:r>
              <a:rPr lang="zh-CN" altLang="en-US" sz="1600" dirty="0"/>
              <a:t>、对基本商业模式的了解</a:t>
            </a:r>
            <a:br>
              <a:rPr lang="zh-CN" altLang="en-US" sz="1600" dirty="0"/>
            </a:br>
            <a:r>
              <a:rPr lang="en-US" altLang="zh-CN" sz="1600" dirty="0"/>
              <a:t>2</a:t>
            </a:r>
            <a:r>
              <a:rPr lang="zh-CN" altLang="en-US" sz="1600" dirty="0"/>
              <a:t>、对流行产品和产品流行趋势的了解</a:t>
            </a:r>
            <a:br>
              <a:rPr lang="zh-CN" altLang="en-US" sz="1600" dirty="0"/>
            </a:br>
            <a:r>
              <a:rPr lang="en-US" altLang="zh-CN" sz="1600" dirty="0"/>
              <a:t>3</a:t>
            </a:r>
            <a:r>
              <a:rPr lang="zh-CN" altLang="en-US" sz="1600" dirty="0"/>
              <a:t>、对</a:t>
            </a:r>
            <a:r>
              <a:rPr lang="en-US" altLang="zh-CN" sz="1600" dirty="0"/>
              <a:t>app store</a:t>
            </a:r>
            <a:r>
              <a:rPr lang="zh-CN" altLang="en-US" sz="1600" dirty="0"/>
              <a:t>营销基础知识的了解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1600" dirty="0">
                <a:solidFill>
                  <a:srgbClr val="000000"/>
                </a:solidFill>
              </a:rPr>
              <a:t>4</a:t>
            </a:r>
            <a:r>
              <a:rPr lang="zh-CN" altLang="en-US" sz="1600" dirty="0" smtClean="0">
                <a:solidFill>
                  <a:srgbClr val="000000"/>
                </a:solidFill>
              </a:rPr>
              <a:t>、行业业务知识；</a:t>
            </a:r>
            <a:endParaRPr lang="en-US" altLang="zh-CN" sz="1600" dirty="0" smtClean="0">
              <a:solidFill>
                <a:srgbClr val="000000"/>
              </a:solidFill>
            </a:endParaRPr>
          </a:p>
        </p:txBody>
      </p:sp>
      <p:sp>
        <p:nvSpPr>
          <p:cNvPr id="35" name="Rectangle 9"/>
          <p:cNvSpPr>
            <a:spLocks noChangeArrowheads="1"/>
          </p:cNvSpPr>
          <p:nvPr/>
        </p:nvSpPr>
        <p:spPr bwMode="gray">
          <a:xfrm>
            <a:off x="4933553" y="4314530"/>
            <a:ext cx="2232247" cy="1713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1600" dirty="0" smtClean="0">
                <a:solidFill>
                  <a:srgbClr val="000000"/>
                </a:solidFill>
              </a:rPr>
              <a:t>1</a:t>
            </a:r>
            <a:r>
              <a:rPr lang="zh-CN" altLang="en-US" sz="1600" dirty="0" smtClean="0">
                <a:solidFill>
                  <a:srgbClr val="000000"/>
                </a:solidFill>
              </a:rPr>
              <a:t>、有效沟通；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1600" dirty="0" smtClean="0">
                <a:solidFill>
                  <a:srgbClr val="000000"/>
                </a:solidFill>
              </a:rPr>
              <a:t>2</a:t>
            </a:r>
            <a:r>
              <a:rPr lang="zh-CN" altLang="en-US" sz="1600" dirty="0" smtClean="0">
                <a:solidFill>
                  <a:srgbClr val="000000"/>
                </a:solidFill>
              </a:rPr>
              <a:t>、团队影响能力；</a:t>
            </a:r>
            <a:endParaRPr lang="en-US" altLang="zh-CN" sz="1600" dirty="0" smtClean="0">
              <a:solidFill>
                <a:srgbClr val="00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1600" dirty="0" smtClean="0">
                <a:solidFill>
                  <a:srgbClr val="000000"/>
                </a:solidFill>
              </a:rPr>
              <a:t>3</a:t>
            </a:r>
            <a:r>
              <a:rPr lang="zh-CN" altLang="en-US" sz="1600" dirty="0" smtClean="0">
                <a:solidFill>
                  <a:srgbClr val="000000"/>
                </a:solidFill>
              </a:rPr>
              <a:t>、学习与创新能力；</a:t>
            </a:r>
            <a:endParaRPr lang="en-US" altLang="zh-CN" sz="1600" dirty="0" smtClean="0">
              <a:solidFill>
                <a:srgbClr val="00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1600" dirty="0" smtClean="0">
                <a:solidFill>
                  <a:srgbClr val="000000"/>
                </a:solidFill>
              </a:rPr>
              <a:t>4</a:t>
            </a:r>
            <a:r>
              <a:rPr lang="zh-CN" altLang="en-US" sz="1600" dirty="0" smtClean="0">
                <a:solidFill>
                  <a:srgbClr val="000000"/>
                </a:solidFill>
              </a:rPr>
              <a:t>、合作与协调能力；</a:t>
            </a:r>
            <a:endParaRPr lang="en-US" altLang="zh-CN" sz="1600" dirty="0" smtClean="0">
              <a:solidFill>
                <a:srgbClr val="00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1600" dirty="0" smtClean="0">
                <a:solidFill>
                  <a:srgbClr val="000000"/>
                </a:solidFill>
              </a:rPr>
              <a:t>5</a:t>
            </a:r>
            <a:r>
              <a:rPr lang="zh-CN" altLang="en-US" sz="1600" dirty="0" smtClean="0">
                <a:solidFill>
                  <a:srgbClr val="000000"/>
                </a:solidFill>
              </a:rPr>
              <a:t>、组织能力、决策能力。</a:t>
            </a:r>
            <a:endParaRPr lang="en-US" altLang="zh-CN" sz="1600" dirty="0">
              <a:solidFill>
                <a:srgbClr val="00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73633" y="1115539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实战化的专业技能</a:t>
            </a:r>
            <a:endParaRPr lang="en-US" altLang="zh-CN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957889" y="971203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体系化的知识结构</a:t>
            </a:r>
            <a:endParaRPr lang="en-US" altLang="zh-CN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221585" y="3666458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全面化的</a:t>
            </a:r>
            <a:endParaRPr lang="en-US" altLang="zh-CN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pPr algn="ctr"/>
            <a:r>
              <a:rPr lang="zh-CN" altLang="en-US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职业素质</a:t>
            </a:r>
            <a:endParaRPr lang="en-US" altLang="zh-CN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724597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iOS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开发职业发展通道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/>
            </a:r>
            <a:b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endParaRPr kumimoji="1" lang="zh-CN" altLang="en-US" dirty="0"/>
          </a:p>
        </p:txBody>
      </p:sp>
      <p:sp>
        <p:nvSpPr>
          <p:cNvPr id="25" name="Title 13"/>
          <p:cNvSpPr txBox="1">
            <a:spLocks/>
          </p:cNvSpPr>
          <p:nvPr/>
        </p:nvSpPr>
        <p:spPr bwMode="auto">
          <a:xfrm>
            <a:off x="4247302" y="188119"/>
            <a:ext cx="7810948" cy="76224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endParaRPr lang="en-US" sz="3600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Rectangle 3"/>
          <p:cNvSpPr>
            <a:spLocks noChangeArrowheads="1"/>
          </p:cNvSpPr>
          <p:nvPr/>
        </p:nvSpPr>
        <p:spPr bwMode="auto">
          <a:xfrm>
            <a:off x="6635843" y="3724888"/>
            <a:ext cx="5422405" cy="1156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1600" b="1" dirty="0">
                <a:solidFill>
                  <a:srgbClr val="D7181F"/>
                </a:solidFill>
                <a:cs typeface="Arial" charset="0"/>
              </a:rPr>
              <a:t>2. i</a:t>
            </a:r>
            <a:r>
              <a:rPr lang="en-US" altLang="zh-CN" sz="1600" b="1" dirty="0" smtClean="0">
                <a:solidFill>
                  <a:srgbClr val="D7181F"/>
                </a:solidFill>
                <a:cs typeface="Arial" charset="0"/>
              </a:rPr>
              <a:t>OS</a:t>
            </a:r>
            <a:r>
              <a:rPr lang="zh-CN" altLang="en-US" sz="1600" b="1" dirty="0" smtClean="0">
                <a:solidFill>
                  <a:srgbClr val="D7181F"/>
                </a:solidFill>
                <a:cs typeface="Arial" charset="0"/>
              </a:rPr>
              <a:t>开发岗位发展</a:t>
            </a:r>
            <a:endParaRPr lang="en-US" altLang="zh-CN" sz="1600" b="1" dirty="0" smtClean="0">
              <a:solidFill>
                <a:srgbClr val="D7181F"/>
              </a:solidFill>
              <a:cs typeface="Arial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1400" dirty="0" smtClean="0"/>
              <a:t>iOS</a:t>
            </a:r>
            <a:r>
              <a:rPr lang="zh-CN" altLang="en-US" sz="1400" dirty="0" smtClean="0"/>
              <a:t>开发可分为个人开发者与企业开发者，个人开发者主要以开发应用上线至</a:t>
            </a:r>
            <a:r>
              <a:rPr lang="en-US" altLang="zh-CN" sz="1400" dirty="0" smtClean="0"/>
              <a:t>App Store</a:t>
            </a:r>
            <a:r>
              <a:rPr lang="zh-CN" altLang="en-US" sz="1400" dirty="0" smtClean="0"/>
              <a:t>后分所占收入比例的百分之</a:t>
            </a:r>
            <a:r>
              <a:rPr lang="en-US" altLang="zh-CN" sz="1400" dirty="0" smtClean="0"/>
              <a:t>70%</a:t>
            </a:r>
            <a:r>
              <a:rPr lang="zh-CN" altLang="en-US" sz="1400" dirty="0" smtClean="0"/>
              <a:t>；企业开发者可往管理方向以及架构师方向发展。</a:t>
            </a:r>
            <a:endParaRPr lang="en-US" altLang="zh-CN" sz="1400" dirty="0"/>
          </a:p>
        </p:txBody>
      </p:sp>
      <p:sp>
        <p:nvSpPr>
          <p:cNvPr id="30" name="Rectangle 4"/>
          <p:cNvSpPr>
            <a:spLocks noChangeArrowheads="1"/>
          </p:cNvSpPr>
          <p:nvPr/>
        </p:nvSpPr>
        <p:spPr bwMode="auto">
          <a:xfrm>
            <a:off x="6660771" y="2001497"/>
            <a:ext cx="5271648" cy="1156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1600" b="1" dirty="0">
                <a:solidFill>
                  <a:srgbClr val="D7181F"/>
                </a:solidFill>
                <a:cs typeface="Arial" charset="0"/>
              </a:rPr>
              <a:t>1. i</a:t>
            </a:r>
            <a:r>
              <a:rPr lang="en-US" altLang="zh-CN" sz="1600" b="1" dirty="0" smtClean="0">
                <a:solidFill>
                  <a:srgbClr val="D7181F"/>
                </a:solidFill>
                <a:cs typeface="Arial" charset="0"/>
              </a:rPr>
              <a:t>OS</a:t>
            </a:r>
            <a:r>
              <a:rPr lang="zh-CN" altLang="en-US" sz="1600" b="1" dirty="0" smtClean="0">
                <a:solidFill>
                  <a:srgbClr val="D7181F"/>
                </a:solidFill>
                <a:cs typeface="Arial" charset="0"/>
              </a:rPr>
              <a:t>开发者薪资范围</a:t>
            </a:r>
            <a:endParaRPr lang="en-US" altLang="zh-CN" sz="1600" b="1" dirty="0" smtClean="0">
              <a:solidFill>
                <a:srgbClr val="D7181F"/>
              </a:solidFill>
              <a:cs typeface="Arial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1400" dirty="0" smtClean="0"/>
              <a:t>调研</a:t>
            </a:r>
            <a:r>
              <a:rPr lang="zh-CN" altLang="en-US" sz="1400" dirty="0"/>
              <a:t>显示，工作经验</a:t>
            </a:r>
            <a:r>
              <a:rPr lang="en-US" altLang="zh-CN" sz="1400" dirty="0"/>
              <a:t>1</a:t>
            </a:r>
            <a:r>
              <a:rPr lang="zh-CN" altLang="en-US" sz="1400" dirty="0"/>
              <a:t>年以下的开发者月薪多</a:t>
            </a:r>
            <a:r>
              <a:rPr lang="zh-CN" altLang="en-US" sz="1400" dirty="0" smtClean="0"/>
              <a:t>在</a:t>
            </a:r>
            <a:r>
              <a:rPr lang="en-US" altLang="zh-CN" sz="1400" dirty="0" smtClean="0"/>
              <a:t>6K-8K</a:t>
            </a:r>
            <a:r>
              <a:rPr lang="zh-CN" altLang="en-US" sz="1400" dirty="0"/>
              <a:t>；</a:t>
            </a:r>
            <a:r>
              <a:rPr lang="en-US" altLang="zh-CN" sz="1400" dirty="0"/>
              <a:t>1-3</a:t>
            </a:r>
            <a:r>
              <a:rPr lang="zh-CN" altLang="en-US" sz="1400" dirty="0"/>
              <a:t>年开发者月薪多集中</a:t>
            </a:r>
            <a:r>
              <a:rPr lang="zh-CN" altLang="en-US" sz="1400" dirty="0" smtClean="0"/>
              <a:t>在</a:t>
            </a:r>
            <a:r>
              <a:rPr lang="en-US" altLang="zh-CN" sz="1400" dirty="0" smtClean="0"/>
              <a:t>8-12K</a:t>
            </a:r>
            <a:r>
              <a:rPr lang="zh-CN" altLang="en-US" sz="1400" dirty="0"/>
              <a:t>；</a:t>
            </a:r>
            <a:r>
              <a:rPr lang="en-US" altLang="zh-CN" sz="1400" dirty="0"/>
              <a:t>3-5</a:t>
            </a:r>
            <a:r>
              <a:rPr lang="zh-CN" altLang="en-US" sz="1400" dirty="0"/>
              <a:t>年开发者月薪以</a:t>
            </a:r>
            <a:r>
              <a:rPr lang="en-US" altLang="zh-CN" sz="1400" dirty="0" smtClean="0"/>
              <a:t>13-15K</a:t>
            </a:r>
            <a:r>
              <a:rPr lang="zh-CN" altLang="en-US" sz="1400" dirty="0"/>
              <a:t>居多</a:t>
            </a:r>
            <a:r>
              <a:rPr lang="zh-CN" altLang="en-US" sz="1400" dirty="0" smtClean="0"/>
              <a:t>，少数</a:t>
            </a:r>
            <a:r>
              <a:rPr lang="zh-CN" altLang="en-US" sz="1400" dirty="0"/>
              <a:t>月薪达到了 </a:t>
            </a:r>
            <a:r>
              <a:rPr lang="en-US" altLang="zh-CN" sz="1400" dirty="0"/>
              <a:t>25K</a:t>
            </a:r>
            <a:r>
              <a:rPr lang="zh-CN" altLang="en-US" sz="1400" dirty="0"/>
              <a:t>；</a:t>
            </a:r>
            <a:r>
              <a:rPr lang="en-US" altLang="zh-CN" sz="1400" dirty="0"/>
              <a:t>5</a:t>
            </a:r>
            <a:r>
              <a:rPr lang="zh-CN" altLang="en-US" sz="1400" dirty="0"/>
              <a:t>年开发者月薪多在</a:t>
            </a:r>
            <a:r>
              <a:rPr lang="en-US" altLang="zh-CN" sz="1400" dirty="0" smtClean="0"/>
              <a:t>16-25K</a:t>
            </a:r>
            <a:r>
              <a:rPr lang="zh-CN" altLang="en-US" sz="1400" dirty="0" smtClean="0"/>
              <a:t>。</a:t>
            </a:r>
            <a:endParaRPr lang="en-US" altLang="zh-CN" sz="1400" b="1" dirty="0">
              <a:cs typeface="Arial" charset="0"/>
            </a:endParaRPr>
          </a:p>
        </p:txBody>
      </p:sp>
      <p:sp>
        <p:nvSpPr>
          <p:cNvPr id="31" name="Line 5"/>
          <p:cNvSpPr>
            <a:spLocks noChangeShapeType="1"/>
          </p:cNvSpPr>
          <p:nvPr/>
        </p:nvSpPr>
        <p:spPr bwMode="black">
          <a:xfrm>
            <a:off x="6660771" y="3476469"/>
            <a:ext cx="5271648" cy="23747"/>
          </a:xfrm>
          <a:prstGeom prst="line">
            <a:avLst/>
          </a:prstGeom>
          <a:noFill/>
          <a:ln w="9525">
            <a:solidFill>
              <a:schemeClr val="tx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AutoShape 6"/>
          <p:cNvSpPr>
            <a:spLocks noChangeArrowheads="1"/>
          </p:cNvSpPr>
          <p:nvPr/>
        </p:nvSpPr>
        <p:spPr bwMode="gray">
          <a:xfrm rot="16200000" flipV="1">
            <a:off x="3914243" y="3636419"/>
            <a:ext cx="2119758" cy="967792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34902"/>
                  <a:invGamma/>
                  <a:alpha val="7000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rot="10800000" vert="eaVert" wrap="none" anchor="ctr"/>
          <a:lstStyle/>
          <a:p>
            <a:pPr>
              <a:defRPr/>
            </a:pPr>
            <a:endParaRPr lang="zh-CN" altLang="en-US">
              <a:latin typeface="Calibri" pitchFamily="34" charset="0"/>
              <a:cs typeface="Arial" charset="0"/>
            </a:endParaRPr>
          </a:p>
        </p:txBody>
      </p:sp>
      <p:sp>
        <p:nvSpPr>
          <p:cNvPr id="33" name="AutoShape 7"/>
          <p:cNvSpPr>
            <a:spLocks noChangeArrowheads="1"/>
          </p:cNvSpPr>
          <p:nvPr/>
        </p:nvSpPr>
        <p:spPr bwMode="gray">
          <a:xfrm rot="16200000" flipV="1">
            <a:off x="4410344" y="2162247"/>
            <a:ext cx="1106581" cy="955114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chemeClr val="accent2">
                  <a:gamma/>
                  <a:shade val="46275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rot="10800000" vert="eaVert" wrap="none" anchor="ctr"/>
          <a:lstStyle/>
          <a:p>
            <a:pPr>
              <a:defRPr/>
            </a:pPr>
            <a:endParaRPr lang="zh-CN" altLang="en-US">
              <a:latin typeface="Calibri" pitchFamily="34" charset="0"/>
              <a:cs typeface="Arial" charset="0"/>
            </a:endParaRPr>
          </a:p>
        </p:txBody>
      </p:sp>
      <p:sp>
        <p:nvSpPr>
          <p:cNvPr id="34" name="AutoShape 8"/>
          <p:cNvSpPr>
            <a:spLocks noChangeArrowheads="1"/>
          </p:cNvSpPr>
          <p:nvPr/>
        </p:nvSpPr>
        <p:spPr bwMode="gray">
          <a:xfrm rot="16200000" flipV="1">
            <a:off x="2950754" y="3875412"/>
            <a:ext cx="1627417" cy="965679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34902"/>
                  <a:invGamma/>
                  <a:alpha val="7000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rot="10800000" vert="eaVert" wrap="none" anchor="ctr"/>
          <a:lstStyle/>
          <a:p>
            <a:pPr>
              <a:defRPr/>
            </a:pPr>
            <a:endParaRPr lang="zh-CN" altLang="en-US" dirty="0">
              <a:latin typeface="Calibri" pitchFamily="34" charset="0"/>
              <a:cs typeface="Arial" charset="0"/>
            </a:endParaRPr>
          </a:p>
        </p:txBody>
      </p:sp>
      <p:sp>
        <p:nvSpPr>
          <p:cNvPr id="35" name="AutoShape 9"/>
          <p:cNvSpPr>
            <a:spLocks noChangeArrowheads="1"/>
          </p:cNvSpPr>
          <p:nvPr/>
        </p:nvSpPr>
        <p:spPr bwMode="gray">
          <a:xfrm rot="16200000" flipV="1">
            <a:off x="3217511" y="2655644"/>
            <a:ext cx="1106580" cy="953000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chemeClr val="accent2">
                  <a:gamma/>
                  <a:shade val="46275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rot="10800000" vert="eaVert" wrap="none" anchor="ctr"/>
          <a:lstStyle/>
          <a:p>
            <a:pPr>
              <a:defRPr/>
            </a:pPr>
            <a:endParaRPr lang="zh-CN" altLang="en-US">
              <a:latin typeface="Calibri" pitchFamily="34" charset="0"/>
              <a:cs typeface="Arial" charset="0"/>
            </a:endParaRPr>
          </a:p>
        </p:txBody>
      </p:sp>
      <p:sp>
        <p:nvSpPr>
          <p:cNvPr id="36" name="AutoShape 10"/>
          <p:cNvSpPr>
            <a:spLocks noChangeArrowheads="1"/>
          </p:cNvSpPr>
          <p:nvPr/>
        </p:nvSpPr>
        <p:spPr bwMode="gray">
          <a:xfrm rot="16200000" flipV="1">
            <a:off x="1969764" y="4134771"/>
            <a:ext cx="1157239" cy="967792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34902"/>
                  <a:invGamma/>
                  <a:alpha val="7000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rot="10800000" vert="eaVert" wrap="none" anchor="ctr"/>
          <a:lstStyle/>
          <a:p>
            <a:pPr>
              <a:defRPr/>
            </a:pPr>
            <a:endParaRPr lang="zh-CN" altLang="en-US">
              <a:latin typeface="Calibri" pitchFamily="34" charset="0"/>
              <a:cs typeface="Arial" charset="0"/>
            </a:endParaRPr>
          </a:p>
        </p:txBody>
      </p:sp>
      <p:sp>
        <p:nvSpPr>
          <p:cNvPr id="37" name="AutoShape 11"/>
          <p:cNvSpPr>
            <a:spLocks noChangeArrowheads="1"/>
          </p:cNvSpPr>
          <p:nvPr/>
        </p:nvSpPr>
        <p:spPr bwMode="gray">
          <a:xfrm rot="16200000" flipV="1">
            <a:off x="1999318" y="3150098"/>
            <a:ext cx="1106581" cy="955114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chemeClr val="accent2">
                  <a:gamma/>
                  <a:shade val="46275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rot="10800000" vert="eaVert" wrap="none" anchor="ctr"/>
          <a:lstStyle/>
          <a:p>
            <a:pPr>
              <a:defRPr/>
            </a:pPr>
            <a:endParaRPr lang="zh-CN" altLang="en-US">
              <a:latin typeface="Calibri" pitchFamily="34" charset="0"/>
              <a:cs typeface="Arial" charset="0"/>
            </a:endParaRPr>
          </a:p>
        </p:txBody>
      </p:sp>
      <p:sp>
        <p:nvSpPr>
          <p:cNvPr id="38" name="AutoShape 12"/>
          <p:cNvSpPr>
            <a:spLocks noChangeArrowheads="1"/>
          </p:cNvSpPr>
          <p:nvPr/>
        </p:nvSpPr>
        <p:spPr bwMode="gray">
          <a:xfrm rot="16200000" flipV="1">
            <a:off x="967931" y="4347964"/>
            <a:ext cx="732971" cy="965679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34902"/>
                  <a:invGamma/>
                  <a:alpha val="7000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rot="10800000" vert="eaVert" wrap="none" anchor="ctr"/>
          <a:lstStyle/>
          <a:p>
            <a:pPr>
              <a:defRPr/>
            </a:pPr>
            <a:endParaRPr lang="zh-CN" altLang="en-US">
              <a:latin typeface="Calibri" pitchFamily="34" charset="0"/>
              <a:cs typeface="Arial" charset="0"/>
            </a:endParaRPr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gray">
          <a:xfrm rot="16200000" flipV="1">
            <a:off x="784296" y="3575949"/>
            <a:ext cx="1106580" cy="955114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chemeClr val="accent2">
                  <a:gamma/>
                  <a:shade val="34902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rot="10800000" vert="eaVert" wrap="none" anchor="ctr"/>
          <a:lstStyle/>
          <a:p>
            <a:pPr>
              <a:defRPr/>
            </a:pPr>
            <a:endParaRPr lang="zh-CN" altLang="en-US">
              <a:latin typeface="Calibri" pitchFamily="34" charset="0"/>
              <a:cs typeface="Arial" charset="0"/>
            </a:endParaRPr>
          </a:p>
        </p:txBody>
      </p:sp>
      <p:sp>
        <p:nvSpPr>
          <p:cNvPr id="40" name="Freeform 14"/>
          <p:cNvSpPr>
            <a:spLocks/>
          </p:cNvSpPr>
          <p:nvPr/>
        </p:nvSpPr>
        <p:spPr bwMode="gray">
          <a:xfrm flipH="1">
            <a:off x="1092464" y="2773577"/>
            <a:ext cx="4988559" cy="2316061"/>
          </a:xfrm>
          <a:custGeom>
            <a:avLst/>
            <a:gdLst>
              <a:gd name="T0" fmla="*/ 2147483647 w 1755"/>
              <a:gd name="T1" fmla="*/ 2147483647 h 1413"/>
              <a:gd name="T2" fmla="*/ 2147483647 w 1755"/>
              <a:gd name="T3" fmla="*/ 2147483647 h 1413"/>
              <a:gd name="T4" fmla="*/ 2147483647 w 1755"/>
              <a:gd name="T5" fmla="*/ 2147483647 h 1413"/>
              <a:gd name="T6" fmla="*/ 2147483647 w 1755"/>
              <a:gd name="T7" fmla="*/ 2147483647 h 1413"/>
              <a:gd name="T8" fmla="*/ 2147483647 w 1755"/>
              <a:gd name="T9" fmla="*/ 2147483647 h 1413"/>
              <a:gd name="T10" fmla="*/ 2147483647 w 1755"/>
              <a:gd name="T11" fmla="*/ 2147483647 h 1413"/>
              <a:gd name="T12" fmla="*/ 2147483647 w 1755"/>
              <a:gd name="T13" fmla="*/ 2147483647 h 1413"/>
              <a:gd name="T14" fmla="*/ 2147483647 w 1755"/>
              <a:gd name="T15" fmla="*/ 2147483647 h 1413"/>
              <a:gd name="T16" fmla="*/ 2147483647 w 1755"/>
              <a:gd name="T17" fmla="*/ 0 h 1413"/>
              <a:gd name="T18" fmla="*/ 0 w 1755"/>
              <a:gd name="T19" fmla="*/ 2147483647 h 1413"/>
              <a:gd name="T20" fmla="*/ 2147483647 w 1755"/>
              <a:gd name="T21" fmla="*/ 2147483647 h 141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755"/>
              <a:gd name="T34" fmla="*/ 0 h 1413"/>
              <a:gd name="T35" fmla="*/ 1755 w 1755"/>
              <a:gd name="T36" fmla="*/ 1413 h 141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755" h="1413">
                <a:moveTo>
                  <a:pt x="120" y="288"/>
                </a:moveTo>
                <a:lnTo>
                  <a:pt x="546" y="945"/>
                </a:lnTo>
                <a:lnTo>
                  <a:pt x="1257" y="972"/>
                </a:lnTo>
                <a:lnTo>
                  <a:pt x="1755" y="1413"/>
                </a:lnTo>
                <a:lnTo>
                  <a:pt x="1287" y="924"/>
                </a:lnTo>
                <a:lnTo>
                  <a:pt x="600" y="867"/>
                </a:lnTo>
                <a:lnTo>
                  <a:pt x="237" y="210"/>
                </a:lnTo>
                <a:lnTo>
                  <a:pt x="354" y="129"/>
                </a:lnTo>
                <a:lnTo>
                  <a:pt x="6" y="0"/>
                </a:lnTo>
                <a:lnTo>
                  <a:pt x="0" y="393"/>
                </a:lnTo>
                <a:lnTo>
                  <a:pt x="120" y="288"/>
                </a:lnTo>
                <a:close/>
              </a:path>
            </a:pathLst>
          </a:custGeom>
          <a:solidFill>
            <a:schemeClr val="tx1">
              <a:alpha val="3019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" name="Rectangle 15"/>
          <p:cNvSpPr>
            <a:spLocks noChangeArrowheads="1"/>
          </p:cNvSpPr>
          <p:nvPr/>
        </p:nvSpPr>
        <p:spPr bwMode="gray">
          <a:xfrm>
            <a:off x="969232" y="3132243"/>
            <a:ext cx="85926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100" b="1" dirty="0" smtClean="0">
                <a:solidFill>
                  <a:srgbClr val="1C1C1C"/>
                </a:solidFill>
                <a:cs typeface="Arial" charset="0"/>
              </a:rPr>
              <a:t>3000-6000</a:t>
            </a:r>
            <a:endParaRPr lang="en-US" altLang="zh-CN" sz="1100" b="1" dirty="0">
              <a:solidFill>
                <a:srgbClr val="1C1C1C"/>
              </a:solidFill>
              <a:cs typeface="Arial" charset="0"/>
            </a:endParaRPr>
          </a:p>
        </p:txBody>
      </p:sp>
      <p:sp>
        <p:nvSpPr>
          <p:cNvPr id="42" name="Rectangle 16"/>
          <p:cNvSpPr>
            <a:spLocks noChangeArrowheads="1"/>
          </p:cNvSpPr>
          <p:nvPr/>
        </p:nvSpPr>
        <p:spPr bwMode="gray">
          <a:xfrm>
            <a:off x="2157705" y="2726085"/>
            <a:ext cx="93772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100" b="1" dirty="0" smtClean="0">
                <a:solidFill>
                  <a:srgbClr val="1C1C1C"/>
                </a:solidFill>
                <a:latin typeface="Arial" charset="0"/>
                <a:cs typeface="Arial" charset="0"/>
              </a:rPr>
              <a:t>6000-10000</a:t>
            </a:r>
            <a:endParaRPr lang="en-US" altLang="zh-CN" sz="1100" b="1" dirty="0">
              <a:solidFill>
                <a:srgbClr val="1C1C1C"/>
              </a:solidFill>
              <a:latin typeface="Arial" charset="0"/>
              <a:cs typeface="Arial" charset="0"/>
            </a:endParaRPr>
          </a:p>
        </p:txBody>
      </p:sp>
      <p:sp>
        <p:nvSpPr>
          <p:cNvPr id="43" name="Rectangle 17"/>
          <p:cNvSpPr>
            <a:spLocks noChangeArrowheads="1"/>
          </p:cNvSpPr>
          <p:nvPr/>
        </p:nvSpPr>
        <p:spPr bwMode="gray">
          <a:xfrm>
            <a:off x="3199652" y="2198740"/>
            <a:ext cx="100839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100" b="1" dirty="0" smtClean="0">
                <a:solidFill>
                  <a:srgbClr val="1C1C1C"/>
                </a:solidFill>
                <a:latin typeface="Arial" charset="0"/>
                <a:cs typeface="Arial" charset="0"/>
              </a:rPr>
              <a:t>11000-15000</a:t>
            </a:r>
            <a:endParaRPr lang="en-US" altLang="zh-CN" sz="1100" b="1" dirty="0">
              <a:solidFill>
                <a:srgbClr val="1C1C1C"/>
              </a:solidFill>
              <a:latin typeface="Arial" charset="0"/>
              <a:cs typeface="Arial" charset="0"/>
            </a:endParaRPr>
          </a:p>
        </p:txBody>
      </p:sp>
      <p:sp>
        <p:nvSpPr>
          <p:cNvPr id="44" name="Rectangle 18"/>
          <p:cNvSpPr>
            <a:spLocks noChangeArrowheads="1"/>
          </p:cNvSpPr>
          <p:nvPr/>
        </p:nvSpPr>
        <p:spPr bwMode="gray">
          <a:xfrm>
            <a:off x="4345937" y="1696087"/>
            <a:ext cx="101617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100" b="1" dirty="0" smtClean="0">
                <a:solidFill>
                  <a:srgbClr val="1C1C1C"/>
                </a:solidFill>
                <a:latin typeface="Arial" charset="0"/>
                <a:cs typeface="Arial" charset="0"/>
              </a:rPr>
              <a:t>16000-25000</a:t>
            </a:r>
            <a:endParaRPr lang="en-US" altLang="zh-CN" sz="1100" b="1" dirty="0">
              <a:solidFill>
                <a:srgbClr val="1C1C1C"/>
              </a:solidFill>
              <a:latin typeface="Arial" charset="0"/>
              <a:cs typeface="Arial" charset="0"/>
            </a:endParaRPr>
          </a:p>
        </p:txBody>
      </p:sp>
      <p:sp>
        <p:nvSpPr>
          <p:cNvPr id="45" name="AutoShape 19"/>
          <p:cNvSpPr>
            <a:spLocks noChangeArrowheads="1"/>
          </p:cNvSpPr>
          <p:nvPr/>
        </p:nvSpPr>
        <p:spPr bwMode="gray">
          <a:xfrm>
            <a:off x="1162200" y="5399925"/>
            <a:ext cx="3900753" cy="451180"/>
          </a:xfrm>
          <a:prstGeom prst="roundRect">
            <a:avLst>
              <a:gd name="adj" fmla="val 50000"/>
            </a:avLst>
          </a:prstGeom>
          <a:solidFill>
            <a:schemeClr val="folHlink"/>
          </a:solidFill>
          <a:ln w="2857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Calibri" pitchFamily="34" charset="0"/>
              <a:cs typeface="Arial" charset="0"/>
            </a:endParaRPr>
          </a:p>
        </p:txBody>
      </p:sp>
      <p:sp>
        <p:nvSpPr>
          <p:cNvPr id="46" name="Rectangle 20"/>
          <p:cNvSpPr>
            <a:spLocks noChangeArrowheads="1"/>
          </p:cNvSpPr>
          <p:nvPr/>
        </p:nvSpPr>
        <p:spPr bwMode="white">
          <a:xfrm>
            <a:off x="2099620" y="5444248"/>
            <a:ext cx="216537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 smtClean="0">
                <a:solidFill>
                  <a:srgbClr val="FFFFFF"/>
                </a:solidFill>
                <a:cs typeface="Arial" charset="0"/>
              </a:rPr>
              <a:t>iOS</a:t>
            </a:r>
            <a:r>
              <a:rPr lang="zh-CN" altLang="en-US" sz="2000" b="1" dirty="0" smtClean="0">
                <a:solidFill>
                  <a:srgbClr val="FFFFFF"/>
                </a:solidFill>
                <a:cs typeface="Arial" charset="0"/>
              </a:rPr>
              <a:t>职业发展通道</a:t>
            </a:r>
            <a:endParaRPr lang="en-US" altLang="zh-CN" sz="2000" b="1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47" name="Text Box 21"/>
          <p:cNvSpPr txBox="1">
            <a:spLocks noChangeArrowheads="1"/>
          </p:cNvSpPr>
          <p:nvPr/>
        </p:nvSpPr>
        <p:spPr bwMode="gray">
          <a:xfrm>
            <a:off x="811425" y="3726594"/>
            <a:ext cx="84946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400" dirty="0" smtClean="0">
                <a:solidFill>
                  <a:srgbClr val="EAEAEA"/>
                </a:solidFill>
                <a:cs typeface="Arial" charset="0"/>
              </a:rPr>
              <a:t>实习生</a:t>
            </a:r>
            <a:endParaRPr lang="en-US" altLang="zh-CN" sz="1400" dirty="0">
              <a:solidFill>
                <a:srgbClr val="EAEAEA"/>
              </a:solidFill>
              <a:cs typeface="Arial" charset="0"/>
            </a:endParaRPr>
          </a:p>
        </p:txBody>
      </p:sp>
      <p:sp>
        <p:nvSpPr>
          <p:cNvPr id="48" name="Text Box 22"/>
          <p:cNvSpPr txBox="1">
            <a:spLocks noChangeArrowheads="1"/>
          </p:cNvSpPr>
          <p:nvPr/>
        </p:nvSpPr>
        <p:spPr bwMode="gray">
          <a:xfrm>
            <a:off x="2028561" y="3239003"/>
            <a:ext cx="8494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400" dirty="0">
                <a:solidFill>
                  <a:srgbClr val="EAEAEA"/>
                </a:solidFill>
                <a:cs typeface="Arial" charset="0"/>
              </a:rPr>
              <a:t>初级</a:t>
            </a:r>
            <a:r>
              <a:rPr lang="zh-CN" altLang="en-US" sz="1400" dirty="0" smtClean="0">
                <a:solidFill>
                  <a:srgbClr val="EAEAEA"/>
                </a:solidFill>
                <a:cs typeface="Arial" charset="0"/>
              </a:rPr>
              <a:t>工程师</a:t>
            </a:r>
            <a:endParaRPr lang="en-US" altLang="zh-CN" sz="1400" dirty="0">
              <a:solidFill>
                <a:srgbClr val="EAEAEA"/>
              </a:solidFill>
              <a:cs typeface="Arial" charset="0"/>
            </a:endParaRPr>
          </a:p>
        </p:txBody>
      </p:sp>
      <p:sp>
        <p:nvSpPr>
          <p:cNvPr id="49" name="Text Box 23"/>
          <p:cNvSpPr txBox="1">
            <a:spLocks noChangeArrowheads="1"/>
          </p:cNvSpPr>
          <p:nvPr/>
        </p:nvSpPr>
        <p:spPr bwMode="gray">
          <a:xfrm>
            <a:off x="3243587" y="2773574"/>
            <a:ext cx="8515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400" dirty="0" smtClean="0">
                <a:solidFill>
                  <a:srgbClr val="EAEAEA"/>
                </a:solidFill>
                <a:cs typeface="Arial" charset="0"/>
              </a:rPr>
              <a:t>中级工程师</a:t>
            </a:r>
            <a:endParaRPr lang="en-US" altLang="zh-CN" sz="1400" dirty="0">
              <a:solidFill>
                <a:srgbClr val="EAEAEA"/>
              </a:solidFill>
              <a:cs typeface="Arial" charset="0"/>
            </a:endParaRPr>
          </a:p>
        </p:txBody>
      </p:sp>
      <p:sp>
        <p:nvSpPr>
          <p:cNvPr id="50" name="Text Box 24"/>
          <p:cNvSpPr txBox="1">
            <a:spLocks noChangeArrowheads="1"/>
          </p:cNvSpPr>
          <p:nvPr/>
        </p:nvSpPr>
        <p:spPr bwMode="gray">
          <a:xfrm>
            <a:off x="4414233" y="2270152"/>
            <a:ext cx="8494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400" dirty="0" smtClean="0">
                <a:solidFill>
                  <a:srgbClr val="EAEAEA"/>
                </a:solidFill>
                <a:cs typeface="Arial" charset="0"/>
              </a:rPr>
              <a:t>高级工程师</a:t>
            </a:r>
            <a:endParaRPr lang="en-US" altLang="zh-CN" sz="1400" dirty="0">
              <a:solidFill>
                <a:srgbClr val="EAEAEA"/>
              </a:solidFill>
              <a:cs typeface="Arial" charset="0"/>
            </a:endParaRPr>
          </a:p>
        </p:txBody>
      </p:sp>
      <p:sp>
        <p:nvSpPr>
          <p:cNvPr id="51" name="AutoShape 6"/>
          <p:cNvSpPr>
            <a:spLocks noChangeArrowheads="1"/>
          </p:cNvSpPr>
          <p:nvPr/>
        </p:nvSpPr>
        <p:spPr bwMode="gray">
          <a:xfrm rot="16200000" flipV="1">
            <a:off x="4829497" y="3407439"/>
            <a:ext cx="2503063" cy="967792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34902"/>
                  <a:invGamma/>
                  <a:alpha val="7000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rot="10800000" vert="eaVert" wrap="none" anchor="ctr"/>
          <a:lstStyle/>
          <a:p>
            <a:pPr>
              <a:defRPr/>
            </a:pPr>
            <a:endParaRPr lang="zh-CN" altLang="en-US" dirty="0">
              <a:latin typeface="Calibri" pitchFamily="34" charset="0"/>
              <a:cs typeface="Arial" charset="0"/>
            </a:endParaRPr>
          </a:p>
        </p:txBody>
      </p:sp>
      <p:sp>
        <p:nvSpPr>
          <p:cNvPr id="52" name="AutoShape 7"/>
          <p:cNvSpPr>
            <a:spLocks noChangeArrowheads="1"/>
          </p:cNvSpPr>
          <p:nvPr/>
        </p:nvSpPr>
        <p:spPr bwMode="gray">
          <a:xfrm rot="16200000" flipV="1">
            <a:off x="5462266" y="1670547"/>
            <a:ext cx="1250198" cy="955114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chemeClr val="accent2">
                  <a:gamma/>
                  <a:shade val="46275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rot="10800000" vert="eaVert" wrap="none" anchor="ctr"/>
          <a:lstStyle/>
          <a:p>
            <a:pPr>
              <a:defRPr/>
            </a:pPr>
            <a:endParaRPr lang="zh-CN" altLang="en-US">
              <a:latin typeface="Calibri" pitchFamily="34" charset="0"/>
              <a:cs typeface="Arial" charset="0"/>
            </a:endParaRPr>
          </a:p>
        </p:txBody>
      </p:sp>
      <p:sp>
        <p:nvSpPr>
          <p:cNvPr id="53" name="Text Box 24"/>
          <p:cNvSpPr txBox="1">
            <a:spLocks noChangeArrowheads="1"/>
          </p:cNvSpPr>
          <p:nvPr/>
        </p:nvSpPr>
        <p:spPr bwMode="gray">
          <a:xfrm>
            <a:off x="5510593" y="1749939"/>
            <a:ext cx="84946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400" dirty="0" smtClean="0">
                <a:solidFill>
                  <a:srgbClr val="EAEAEA"/>
                </a:solidFill>
                <a:cs typeface="Arial" charset="0"/>
              </a:rPr>
              <a:t>管理人员或</a:t>
            </a:r>
            <a:r>
              <a:rPr lang="zh-CN" altLang="en-US" sz="1400" dirty="0" smtClean="0">
                <a:solidFill>
                  <a:srgbClr val="FF6600"/>
                </a:solidFill>
                <a:cs typeface="Arial" charset="0"/>
              </a:rPr>
              <a:t>架构师</a:t>
            </a:r>
            <a:endParaRPr lang="en-US" altLang="zh-CN" sz="1400" dirty="0">
              <a:solidFill>
                <a:srgbClr val="FF6600"/>
              </a:solidFill>
              <a:cs typeface="Arial" charset="0"/>
            </a:endParaRPr>
          </a:p>
        </p:txBody>
      </p:sp>
      <p:sp>
        <p:nvSpPr>
          <p:cNvPr id="54" name="Rectangle 18"/>
          <p:cNvSpPr>
            <a:spLocks noChangeArrowheads="1"/>
          </p:cNvSpPr>
          <p:nvPr/>
        </p:nvSpPr>
        <p:spPr bwMode="gray">
          <a:xfrm>
            <a:off x="5734985" y="1193431"/>
            <a:ext cx="86433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100" b="1" dirty="0" smtClean="0">
                <a:solidFill>
                  <a:srgbClr val="1C1C1C"/>
                </a:solidFill>
                <a:latin typeface="Arial" charset="0"/>
                <a:cs typeface="Arial" charset="0"/>
              </a:rPr>
              <a:t>25000</a:t>
            </a:r>
            <a:r>
              <a:rPr lang="zh-CN" altLang="en-US" sz="1100" b="1" dirty="0" smtClean="0">
                <a:solidFill>
                  <a:srgbClr val="1C1C1C"/>
                </a:solidFill>
                <a:latin typeface="Arial" charset="0"/>
                <a:cs typeface="Arial" charset="0"/>
              </a:rPr>
              <a:t>以上</a:t>
            </a:r>
            <a:endParaRPr lang="en-US" altLang="zh-CN" sz="1100" b="1" dirty="0">
              <a:solidFill>
                <a:srgbClr val="1C1C1C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42629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fontAlgn="auto">
              <a:spcAft>
                <a:spcPts val="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鹏途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iOS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培训课程优势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5" name="Title 13"/>
          <p:cNvSpPr txBox="1">
            <a:spLocks/>
          </p:cNvSpPr>
          <p:nvPr/>
        </p:nvSpPr>
        <p:spPr bwMode="auto">
          <a:xfrm>
            <a:off x="4148130" y="188116"/>
            <a:ext cx="7810948" cy="834388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endParaRPr lang="en-US" sz="3600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AutoShape 3"/>
          <p:cNvSpPr>
            <a:spLocks noChangeArrowheads="1"/>
          </p:cNvSpPr>
          <p:nvPr/>
        </p:nvSpPr>
        <p:spPr bwMode="gray">
          <a:xfrm>
            <a:off x="3601999" y="1115219"/>
            <a:ext cx="5508018" cy="986266"/>
          </a:xfrm>
          <a:prstGeom prst="roundRect">
            <a:avLst>
              <a:gd name="adj" fmla="val 12727"/>
            </a:avLst>
          </a:prstGeom>
          <a:solidFill>
            <a:srgbClr val="3366FF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dirty="0">
              <a:latin typeface="Calibri" pitchFamily="34" charset="0"/>
              <a:cs typeface="Arial" charset="0"/>
            </a:endParaRPr>
          </a:p>
        </p:txBody>
      </p:sp>
      <p:sp>
        <p:nvSpPr>
          <p:cNvPr id="30" name="Text Box 4"/>
          <p:cNvSpPr txBox="1">
            <a:spLocks noChangeArrowheads="1"/>
          </p:cNvSpPr>
          <p:nvPr/>
        </p:nvSpPr>
        <p:spPr bwMode="white">
          <a:xfrm>
            <a:off x="4422803" y="1419242"/>
            <a:ext cx="5839342" cy="306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1400" b="1" dirty="0">
                <a:solidFill>
                  <a:srgbClr val="F8F8F8"/>
                </a:solidFill>
                <a:latin typeface="Calibri" pitchFamily="34" charset="0"/>
                <a:cs typeface="Arial" charset="0"/>
              </a:rPr>
              <a:t>实战项目教学</a:t>
            </a:r>
            <a:r>
              <a:rPr lang="zh-CN" altLang="en-US" sz="1400" b="1" dirty="0" smtClean="0">
                <a:solidFill>
                  <a:srgbClr val="F8F8F8"/>
                </a:solidFill>
                <a:latin typeface="Calibri" pitchFamily="34" charset="0"/>
                <a:cs typeface="Arial" charset="0"/>
              </a:rPr>
              <a:t>，移动互联界</a:t>
            </a:r>
            <a:r>
              <a:rPr lang="zh-CN" altLang="en-US" sz="1400" b="1" dirty="0">
                <a:solidFill>
                  <a:srgbClr val="F8F8F8"/>
                </a:solidFill>
                <a:latin typeface="Calibri" pitchFamily="34" charset="0"/>
                <a:cs typeface="Arial" charset="0"/>
              </a:rPr>
              <a:t>最高端培训</a:t>
            </a:r>
            <a:endParaRPr lang="en-US" altLang="zh-CN" sz="1400" b="1" dirty="0">
              <a:solidFill>
                <a:srgbClr val="F8F8F8"/>
              </a:solidFill>
              <a:latin typeface="Calibri" pitchFamily="34" charset="0"/>
              <a:cs typeface="Arial" charset="0"/>
            </a:endParaRPr>
          </a:p>
        </p:txBody>
      </p:sp>
      <p:grpSp>
        <p:nvGrpSpPr>
          <p:cNvPr id="31" name="Group 5"/>
          <p:cNvGrpSpPr>
            <a:grpSpLocks/>
          </p:cNvGrpSpPr>
          <p:nvPr/>
        </p:nvGrpSpPr>
        <p:grpSpPr bwMode="auto">
          <a:xfrm>
            <a:off x="2682514" y="971203"/>
            <a:ext cx="1234800" cy="1233228"/>
            <a:chOff x="802" y="845"/>
            <a:chExt cx="827" cy="826"/>
          </a:xfrm>
          <a:solidFill>
            <a:srgbClr val="3366FF"/>
          </a:solidFill>
        </p:grpSpPr>
        <p:sp>
          <p:nvSpPr>
            <p:cNvPr id="32" name="Oval 6"/>
            <p:cNvSpPr>
              <a:spLocks noChangeArrowheads="1"/>
            </p:cNvSpPr>
            <p:nvPr/>
          </p:nvSpPr>
          <p:spPr bwMode="gray">
            <a:xfrm>
              <a:off x="802" y="845"/>
              <a:ext cx="827" cy="826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b="1" dirty="0" smtClean="0">
                  <a:solidFill>
                    <a:schemeClr val="accent3">
                      <a:lumMod val="75000"/>
                    </a:schemeClr>
                  </a:solidFill>
                  <a:latin typeface="Calibri" pitchFamily="34" charset="0"/>
                  <a:cs typeface="Arial" charset="0"/>
                </a:rPr>
                <a:t>优势一</a:t>
              </a:r>
              <a:endParaRPr lang="zh-CN" altLang="en-US" b="1" dirty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33" name="Oval 7"/>
            <p:cNvSpPr>
              <a:spLocks noChangeArrowheads="1"/>
            </p:cNvSpPr>
            <p:nvPr/>
          </p:nvSpPr>
          <p:spPr bwMode="gray">
            <a:xfrm>
              <a:off x="836" y="879"/>
              <a:ext cx="758" cy="758"/>
            </a:xfrm>
            <a:prstGeom prst="ellipse">
              <a:avLst/>
            </a:prstGeom>
            <a:grpFill/>
            <a:ln w="38100">
              <a:solidFill>
                <a:schemeClr val="accent1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Calibri" pitchFamily="34" charset="0"/>
                <a:cs typeface="Arial" charset="0"/>
              </a:endParaRPr>
            </a:p>
          </p:txBody>
        </p:sp>
        <p:sp>
          <p:nvSpPr>
            <p:cNvPr id="34" name="Oval 8"/>
            <p:cNvSpPr>
              <a:spLocks noChangeArrowheads="1"/>
            </p:cNvSpPr>
            <p:nvPr/>
          </p:nvSpPr>
          <p:spPr bwMode="gray">
            <a:xfrm>
              <a:off x="870" y="915"/>
              <a:ext cx="690" cy="69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accent1">
                  <a:alpha val="30196"/>
                </a:schemeClr>
              </a:solidFill>
              <a:round/>
              <a:headEnd/>
              <a:tailEnd/>
            </a:ln>
            <a:ex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dirty="0" smtClean="0">
                  <a:solidFill>
                    <a:srgbClr val="FF8000"/>
                  </a:solidFill>
                  <a:latin typeface="Calibri" pitchFamily="34" charset="0"/>
                  <a:cs typeface="Arial" charset="0"/>
                </a:rPr>
                <a:t>优势一</a:t>
              </a:r>
              <a:endParaRPr lang="zh-CN" altLang="en-US" dirty="0">
                <a:solidFill>
                  <a:srgbClr val="FF8000"/>
                </a:solidFill>
                <a:latin typeface="Calibri" pitchFamily="34" charset="0"/>
                <a:cs typeface="Arial" charset="0"/>
              </a:endParaRPr>
            </a:p>
          </p:txBody>
        </p:sp>
      </p:grpSp>
      <p:sp>
        <p:nvSpPr>
          <p:cNvPr id="36" name="AutoShape 10"/>
          <p:cNvSpPr>
            <a:spLocks noChangeArrowheads="1"/>
          </p:cNvSpPr>
          <p:nvPr/>
        </p:nvSpPr>
        <p:spPr bwMode="gray">
          <a:xfrm>
            <a:off x="3601999" y="2411363"/>
            <a:ext cx="5508018" cy="986266"/>
          </a:xfrm>
          <a:prstGeom prst="roundRect">
            <a:avLst>
              <a:gd name="adj" fmla="val 12727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dirty="0">
              <a:latin typeface="Calibri" pitchFamily="34" charset="0"/>
              <a:cs typeface="Arial" charset="0"/>
            </a:endParaRPr>
          </a:p>
        </p:txBody>
      </p:sp>
      <p:sp>
        <p:nvSpPr>
          <p:cNvPr id="37" name="Text Box 11"/>
          <p:cNvSpPr txBox="1">
            <a:spLocks noChangeArrowheads="1"/>
          </p:cNvSpPr>
          <p:nvPr/>
        </p:nvSpPr>
        <p:spPr bwMode="white">
          <a:xfrm>
            <a:off x="4422805" y="2783593"/>
            <a:ext cx="5784402" cy="306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1400" b="1" dirty="0" smtClean="0">
                <a:solidFill>
                  <a:schemeClr val="bg1"/>
                </a:solidFill>
              </a:rPr>
              <a:t>零基础入门教学，无需担忧基础差</a:t>
            </a:r>
            <a:endParaRPr lang="en-US" altLang="zh-CN" sz="1400" b="1" dirty="0">
              <a:solidFill>
                <a:schemeClr val="bg1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43" name="AutoShape 17"/>
          <p:cNvSpPr>
            <a:spLocks noChangeArrowheads="1"/>
          </p:cNvSpPr>
          <p:nvPr/>
        </p:nvSpPr>
        <p:spPr bwMode="gray">
          <a:xfrm>
            <a:off x="3601999" y="3707507"/>
            <a:ext cx="5508018" cy="986265"/>
          </a:xfrm>
          <a:prstGeom prst="roundRect">
            <a:avLst>
              <a:gd name="adj" fmla="val 12727"/>
            </a:avLst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dirty="0">
              <a:latin typeface="Calibri" pitchFamily="34" charset="0"/>
              <a:cs typeface="Arial" charset="0"/>
            </a:endParaRPr>
          </a:p>
        </p:txBody>
      </p:sp>
      <p:sp>
        <p:nvSpPr>
          <p:cNvPr id="44" name="Text Box 18"/>
          <p:cNvSpPr txBox="1">
            <a:spLocks noChangeArrowheads="1"/>
          </p:cNvSpPr>
          <p:nvPr/>
        </p:nvSpPr>
        <p:spPr bwMode="white">
          <a:xfrm>
            <a:off x="4422803" y="4004258"/>
            <a:ext cx="5839342" cy="306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1400" b="1" dirty="0" smtClean="0">
                <a:solidFill>
                  <a:schemeClr val="bg1"/>
                </a:solidFill>
              </a:rPr>
              <a:t>全天授课，</a:t>
            </a:r>
            <a:r>
              <a:rPr lang="zh-CN" altLang="en-US" sz="1400" b="1" dirty="0">
                <a:solidFill>
                  <a:schemeClr val="bg1"/>
                </a:solidFill>
              </a:rPr>
              <a:t>最专业的教学方式</a:t>
            </a:r>
            <a:endParaRPr lang="en-US" altLang="zh-CN" sz="1400" b="1" dirty="0">
              <a:solidFill>
                <a:schemeClr val="bg1"/>
              </a:solidFill>
              <a:latin typeface="Calibri" pitchFamily="34" charset="0"/>
              <a:cs typeface="Arial" charset="0"/>
            </a:endParaRPr>
          </a:p>
        </p:txBody>
      </p:sp>
      <p:grpSp>
        <p:nvGrpSpPr>
          <p:cNvPr id="45" name="Group 19"/>
          <p:cNvGrpSpPr>
            <a:grpSpLocks/>
          </p:cNvGrpSpPr>
          <p:nvPr/>
        </p:nvGrpSpPr>
        <p:grpSpPr bwMode="auto">
          <a:xfrm>
            <a:off x="2682514" y="3593174"/>
            <a:ext cx="1234800" cy="1233227"/>
            <a:chOff x="802" y="845"/>
            <a:chExt cx="827" cy="826"/>
          </a:xfrm>
        </p:grpSpPr>
        <p:sp>
          <p:nvSpPr>
            <p:cNvPr id="46" name="Oval 20"/>
            <p:cNvSpPr>
              <a:spLocks noChangeArrowheads="1"/>
            </p:cNvSpPr>
            <p:nvPr/>
          </p:nvSpPr>
          <p:spPr bwMode="gray">
            <a:xfrm>
              <a:off x="802" y="845"/>
              <a:ext cx="827" cy="826"/>
            </a:xfrm>
            <a:prstGeom prst="ellipse">
              <a:avLst/>
            </a:prstGeom>
            <a:solidFill>
              <a:srgbClr val="F8F8F8"/>
            </a:solidFill>
            <a:ln w="38100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b="1" dirty="0" smtClean="0">
                  <a:solidFill>
                    <a:schemeClr val="accent5">
                      <a:lumMod val="75000"/>
                    </a:schemeClr>
                  </a:solidFill>
                  <a:latin typeface="Calibri" pitchFamily="34" charset="0"/>
                  <a:cs typeface="Arial" charset="0"/>
                </a:rPr>
                <a:t>优势三</a:t>
              </a:r>
              <a:endParaRPr lang="zh-CN" altLang="en-US" b="1" dirty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47" name="Oval 21"/>
            <p:cNvSpPr>
              <a:spLocks noChangeArrowheads="1"/>
            </p:cNvSpPr>
            <p:nvPr/>
          </p:nvSpPr>
          <p:spPr bwMode="gray">
            <a:xfrm>
              <a:off x="836" y="879"/>
              <a:ext cx="758" cy="758"/>
            </a:xfrm>
            <a:prstGeom prst="ellipse">
              <a:avLst/>
            </a:prstGeom>
            <a:noFill/>
            <a:ln w="38100">
              <a:solidFill>
                <a:schemeClr val="hlink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Calibri" pitchFamily="34" charset="0"/>
                <a:cs typeface="Arial" charset="0"/>
              </a:endParaRPr>
            </a:p>
          </p:txBody>
        </p:sp>
        <p:sp>
          <p:nvSpPr>
            <p:cNvPr id="48" name="Oval 22"/>
            <p:cNvSpPr>
              <a:spLocks noChangeArrowheads="1"/>
            </p:cNvSpPr>
            <p:nvPr/>
          </p:nvSpPr>
          <p:spPr bwMode="gray">
            <a:xfrm>
              <a:off x="870" y="915"/>
              <a:ext cx="690" cy="690"/>
            </a:xfrm>
            <a:prstGeom prst="ellipse">
              <a:avLst/>
            </a:prstGeom>
            <a:noFill/>
            <a:ln w="38100">
              <a:solidFill>
                <a:schemeClr val="hlink">
                  <a:alpha val="30196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Calibri" pitchFamily="34" charset="0"/>
                <a:cs typeface="Arial" charset="0"/>
              </a:endParaRPr>
            </a:p>
          </p:txBody>
        </p:sp>
      </p:grpSp>
      <p:sp>
        <p:nvSpPr>
          <p:cNvPr id="50" name="AutoShape 24"/>
          <p:cNvSpPr>
            <a:spLocks noChangeArrowheads="1"/>
          </p:cNvSpPr>
          <p:nvPr/>
        </p:nvSpPr>
        <p:spPr bwMode="gray">
          <a:xfrm>
            <a:off x="3601999" y="5075659"/>
            <a:ext cx="5508018" cy="984682"/>
          </a:xfrm>
          <a:prstGeom prst="roundRect">
            <a:avLst>
              <a:gd name="adj" fmla="val 12727"/>
            </a:avLst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dirty="0">
              <a:latin typeface="Calibri" pitchFamily="34" charset="0"/>
              <a:cs typeface="Arial" charset="0"/>
            </a:endParaRPr>
          </a:p>
        </p:txBody>
      </p:sp>
      <p:sp>
        <p:nvSpPr>
          <p:cNvPr id="51" name="Text Box 25"/>
          <p:cNvSpPr txBox="1">
            <a:spLocks noChangeArrowheads="1"/>
          </p:cNvSpPr>
          <p:nvPr/>
        </p:nvSpPr>
        <p:spPr bwMode="white">
          <a:xfrm>
            <a:off x="4422806" y="5465722"/>
            <a:ext cx="5718895" cy="306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1400" b="1" dirty="0" smtClean="0">
                <a:solidFill>
                  <a:srgbClr val="F8F8F8"/>
                </a:solidFill>
                <a:latin typeface="Calibri" pitchFamily="34" charset="0"/>
                <a:cs typeface="Arial" charset="0"/>
              </a:rPr>
              <a:t>最强就业体系，终极就业保障</a:t>
            </a:r>
            <a:endParaRPr lang="en-US" altLang="zh-CN" sz="1400" b="1" dirty="0">
              <a:solidFill>
                <a:srgbClr val="F8F8F8"/>
              </a:solidFill>
              <a:latin typeface="Calibri" pitchFamily="34" charset="0"/>
              <a:cs typeface="Arial" charset="0"/>
            </a:endParaRPr>
          </a:p>
        </p:txBody>
      </p:sp>
      <p:grpSp>
        <p:nvGrpSpPr>
          <p:cNvPr id="52" name="Group 26"/>
          <p:cNvGrpSpPr>
            <a:grpSpLocks/>
          </p:cNvGrpSpPr>
          <p:nvPr/>
        </p:nvGrpSpPr>
        <p:grpSpPr bwMode="auto">
          <a:xfrm>
            <a:off x="2678753" y="4945034"/>
            <a:ext cx="1234800" cy="1233227"/>
            <a:chOff x="802" y="845"/>
            <a:chExt cx="827" cy="826"/>
          </a:xfrm>
        </p:grpSpPr>
        <p:sp>
          <p:nvSpPr>
            <p:cNvPr id="53" name="Oval 27"/>
            <p:cNvSpPr>
              <a:spLocks noChangeArrowheads="1"/>
            </p:cNvSpPr>
            <p:nvPr/>
          </p:nvSpPr>
          <p:spPr bwMode="gray">
            <a:xfrm>
              <a:off x="802" y="845"/>
              <a:ext cx="827" cy="826"/>
            </a:xfrm>
            <a:prstGeom prst="ellipse">
              <a:avLst/>
            </a:prstGeom>
            <a:solidFill>
              <a:srgbClr val="F8F8F8"/>
            </a:solidFill>
            <a:ln w="381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b="1" dirty="0" smtClean="0">
                  <a:solidFill>
                    <a:srgbClr val="7030A0"/>
                  </a:solidFill>
                  <a:latin typeface="Calibri" pitchFamily="34" charset="0"/>
                  <a:cs typeface="Arial" charset="0"/>
                </a:rPr>
                <a:t>优势四</a:t>
              </a:r>
              <a:endParaRPr lang="zh-CN" altLang="en-US" b="1" dirty="0">
                <a:solidFill>
                  <a:srgbClr val="7030A0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54" name="Oval 28"/>
            <p:cNvSpPr>
              <a:spLocks noChangeArrowheads="1"/>
            </p:cNvSpPr>
            <p:nvPr/>
          </p:nvSpPr>
          <p:spPr bwMode="gray">
            <a:xfrm>
              <a:off x="836" y="879"/>
              <a:ext cx="758" cy="758"/>
            </a:xfrm>
            <a:prstGeom prst="ellipse">
              <a:avLst/>
            </a:prstGeom>
            <a:noFill/>
            <a:ln w="38100">
              <a:solidFill>
                <a:schemeClr val="folHlink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Calibri" pitchFamily="34" charset="0"/>
                <a:cs typeface="Arial" charset="0"/>
              </a:endParaRPr>
            </a:p>
          </p:txBody>
        </p:sp>
        <p:sp>
          <p:nvSpPr>
            <p:cNvPr id="55" name="Oval 29"/>
            <p:cNvSpPr>
              <a:spLocks noChangeArrowheads="1"/>
            </p:cNvSpPr>
            <p:nvPr/>
          </p:nvSpPr>
          <p:spPr bwMode="gray">
            <a:xfrm>
              <a:off x="870" y="915"/>
              <a:ext cx="690" cy="690"/>
            </a:xfrm>
            <a:prstGeom prst="ellipse">
              <a:avLst/>
            </a:prstGeom>
            <a:noFill/>
            <a:ln w="38100">
              <a:solidFill>
                <a:schemeClr val="folHlink">
                  <a:alpha val="30196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Calibri" pitchFamily="34" charset="0"/>
                <a:cs typeface="Arial" charset="0"/>
              </a:endParaRPr>
            </a:p>
          </p:txBody>
        </p:sp>
      </p:grpSp>
      <p:grpSp>
        <p:nvGrpSpPr>
          <p:cNvPr id="57" name="Group 12"/>
          <p:cNvGrpSpPr>
            <a:grpSpLocks/>
          </p:cNvGrpSpPr>
          <p:nvPr/>
        </p:nvGrpSpPr>
        <p:grpSpPr bwMode="auto">
          <a:xfrm>
            <a:off x="2678753" y="2288135"/>
            <a:ext cx="1234800" cy="1233228"/>
            <a:chOff x="802" y="845"/>
            <a:chExt cx="827" cy="826"/>
          </a:xfrm>
        </p:grpSpPr>
        <p:sp>
          <p:nvSpPr>
            <p:cNvPr id="58" name="Oval 13"/>
            <p:cNvSpPr>
              <a:spLocks noChangeArrowheads="1"/>
            </p:cNvSpPr>
            <p:nvPr/>
          </p:nvSpPr>
          <p:spPr bwMode="gray">
            <a:xfrm>
              <a:off x="802" y="845"/>
              <a:ext cx="827" cy="826"/>
            </a:xfrm>
            <a:prstGeom prst="ellipse">
              <a:avLst/>
            </a:prstGeom>
            <a:solidFill>
              <a:srgbClr val="F8F8F8"/>
            </a:solidFill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b="1" dirty="0" smtClean="0">
                  <a:solidFill>
                    <a:schemeClr val="bg2">
                      <a:lumMod val="50000"/>
                    </a:schemeClr>
                  </a:solidFill>
                  <a:latin typeface="Calibri" pitchFamily="34" charset="0"/>
                  <a:cs typeface="Arial" charset="0"/>
                </a:rPr>
                <a:t>优势</a:t>
              </a:r>
              <a:r>
                <a:rPr lang="zh-CN" altLang="en-US" dirty="0" smtClean="0">
                  <a:solidFill>
                    <a:schemeClr val="bg2">
                      <a:lumMod val="50000"/>
                    </a:schemeClr>
                  </a:solidFill>
                  <a:latin typeface="Calibri" pitchFamily="34" charset="0"/>
                  <a:cs typeface="Arial" charset="0"/>
                </a:rPr>
                <a:t>二</a:t>
              </a:r>
              <a:endParaRPr lang="zh-CN" altLang="en-US" dirty="0">
                <a:solidFill>
                  <a:schemeClr val="bg2">
                    <a:lumMod val="50000"/>
                  </a:schemeClr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59" name="Oval 14"/>
            <p:cNvSpPr>
              <a:spLocks noChangeArrowheads="1"/>
            </p:cNvSpPr>
            <p:nvPr/>
          </p:nvSpPr>
          <p:spPr bwMode="gray">
            <a:xfrm>
              <a:off x="836" y="879"/>
              <a:ext cx="758" cy="758"/>
            </a:xfrm>
            <a:prstGeom prst="ellipse">
              <a:avLst/>
            </a:prstGeom>
            <a:noFill/>
            <a:ln w="38100">
              <a:solidFill>
                <a:schemeClr val="accent2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Calibri" pitchFamily="34" charset="0"/>
                <a:cs typeface="Arial" charset="0"/>
              </a:endParaRPr>
            </a:p>
          </p:txBody>
        </p:sp>
        <p:sp>
          <p:nvSpPr>
            <p:cNvPr id="60" name="Oval 15"/>
            <p:cNvSpPr>
              <a:spLocks noChangeArrowheads="1"/>
            </p:cNvSpPr>
            <p:nvPr/>
          </p:nvSpPr>
          <p:spPr bwMode="gray">
            <a:xfrm>
              <a:off x="870" y="915"/>
              <a:ext cx="690" cy="690"/>
            </a:xfrm>
            <a:prstGeom prst="ellipse">
              <a:avLst/>
            </a:prstGeom>
            <a:noFill/>
            <a:ln w="38100">
              <a:solidFill>
                <a:schemeClr val="accent2">
                  <a:alpha val="30196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Calibri" pitchFamily="34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313562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鹏途的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培训价值</a:t>
            </a:r>
            <a:endParaRPr kumimoji="1" lang="zh-CN" altLang="en-US" dirty="0"/>
          </a:p>
        </p:txBody>
      </p:sp>
      <p:sp>
        <p:nvSpPr>
          <p:cNvPr id="25" name="Title 13"/>
          <p:cNvSpPr txBox="1">
            <a:spLocks/>
          </p:cNvSpPr>
          <p:nvPr/>
        </p:nvSpPr>
        <p:spPr bwMode="auto">
          <a:xfrm>
            <a:off x="4168719" y="116311"/>
            <a:ext cx="7810948" cy="933504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endParaRPr lang="en-US" sz="3600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80" name="Group 3"/>
          <p:cNvGrpSpPr>
            <a:grpSpLocks/>
          </p:cNvGrpSpPr>
          <p:nvPr/>
        </p:nvGrpSpPr>
        <p:grpSpPr bwMode="auto">
          <a:xfrm>
            <a:off x="2089063" y="2120330"/>
            <a:ext cx="8317098" cy="987848"/>
            <a:chOff x="720" y="1392"/>
            <a:chExt cx="4058" cy="480"/>
          </a:xfrm>
        </p:grpSpPr>
        <p:sp>
          <p:nvSpPr>
            <p:cNvPr id="82" name="AutoShape 4"/>
            <p:cNvSpPr>
              <a:spLocks noChangeArrowheads="1"/>
            </p:cNvSpPr>
            <p:nvPr/>
          </p:nvSpPr>
          <p:spPr bwMode="gray">
            <a:xfrm>
              <a:off x="720" y="1392"/>
              <a:ext cx="4058" cy="48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chemeClr val="accent2"/>
                </a:gs>
                <a:gs pos="50000">
                  <a:schemeClr val="accent2">
                    <a:gamma/>
                    <a:shade val="92157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charset="-122"/>
              </a:endParaRPr>
            </a:p>
          </p:txBody>
        </p:sp>
        <p:grpSp>
          <p:nvGrpSpPr>
            <p:cNvPr id="83" name="Group 5"/>
            <p:cNvGrpSpPr>
              <a:grpSpLocks/>
            </p:cNvGrpSpPr>
            <p:nvPr/>
          </p:nvGrpSpPr>
          <p:grpSpPr bwMode="auto">
            <a:xfrm>
              <a:off x="730" y="1407"/>
              <a:ext cx="4043" cy="444"/>
              <a:chOff x="744" y="1407"/>
              <a:chExt cx="3988" cy="444"/>
            </a:xfrm>
          </p:grpSpPr>
          <p:sp>
            <p:nvSpPr>
              <p:cNvPr id="85" name="AutoShape 6"/>
              <p:cNvSpPr>
                <a:spLocks noChangeArrowheads="1"/>
              </p:cNvSpPr>
              <p:nvPr/>
            </p:nvSpPr>
            <p:spPr bwMode="gray">
              <a:xfrm>
                <a:off x="744" y="1737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gamma/>
                      <a:tint val="41176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86" name="AutoShape 7"/>
              <p:cNvSpPr>
                <a:spLocks noChangeArrowheads="1"/>
              </p:cNvSpPr>
              <p:nvPr/>
            </p:nvSpPr>
            <p:spPr bwMode="gray">
              <a:xfrm>
                <a:off x="744" y="1407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2">
                      <a:gamma/>
                      <a:tint val="33333"/>
                      <a:invGamma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</p:grpSp>
      <p:grpSp>
        <p:nvGrpSpPr>
          <p:cNvPr id="116" name="Group 29"/>
          <p:cNvGrpSpPr>
            <a:grpSpLocks/>
          </p:cNvGrpSpPr>
          <p:nvPr/>
        </p:nvGrpSpPr>
        <p:grpSpPr bwMode="auto">
          <a:xfrm>
            <a:off x="2089063" y="1043211"/>
            <a:ext cx="8317098" cy="987848"/>
            <a:chOff x="720" y="1392"/>
            <a:chExt cx="4058" cy="480"/>
          </a:xfrm>
        </p:grpSpPr>
        <p:sp>
          <p:nvSpPr>
            <p:cNvPr id="117" name="AutoShape 30"/>
            <p:cNvSpPr>
              <a:spLocks noChangeArrowheads="1"/>
            </p:cNvSpPr>
            <p:nvPr/>
          </p:nvSpPr>
          <p:spPr bwMode="gray">
            <a:xfrm>
              <a:off x="720" y="1392"/>
              <a:ext cx="4058" cy="48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chemeClr val="accent1"/>
                </a:gs>
                <a:gs pos="50000">
                  <a:schemeClr val="accent1">
                    <a:gamma/>
                    <a:shade val="92157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charset="-122"/>
              </a:endParaRPr>
            </a:p>
          </p:txBody>
        </p:sp>
        <p:grpSp>
          <p:nvGrpSpPr>
            <p:cNvPr id="119" name="Group 31"/>
            <p:cNvGrpSpPr>
              <a:grpSpLocks/>
            </p:cNvGrpSpPr>
            <p:nvPr/>
          </p:nvGrpSpPr>
          <p:grpSpPr bwMode="auto">
            <a:xfrm>
              <a:off x="730" y="1407"/>
              <a:ext cx="4043" cy="444"/>
              <a:chOff x="744" y="1407"/>
              <a:chExt cx="3988" cy="444"/>
            </a:xfrm>
          </p:grpSpPr>
          <p:sp>
            <p:nvSpPr>
              <p:cNvPr id="120" name="AutoShape 32"/>
              <p:cNvSpPr>
                <a:spLocks noChangeArrowheads="1"/>
              </p:cNvSpPr>
              <p:nvPr/>
            </p:nvSpPr>
            <p:spPr bwMode="gray">
              <a:xfrm>
                <a:off x="744" y="1737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gamma/>
                      <a:tint val="41176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22" name="AutoShape 33"/>
              <p:cNvSpPr>
                <a:spLocks noChangeArrowheads="1"/>
              </p:cNvSpPr>
              <p:nvPr/>
            </p:nvSpPr>
            <p:spPr bwMode="gray">
              <a:xfrm>
                <a:off x="744" y="1407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1">
                      <a:gamma/>
                      <a:tint val="33333"/>
                      <a:invGamma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</p:grpSp>
      <p:grpSp>
        <p:nvGrpSpPr>
          <p:cNvPr id="123" name="Group 34"/>
          <p:cNvGrpSpPr>
            <a:grpSpLocks/>
          </p:cNvGrpSpPr>
          <p:nvPr/>
        </p:nvGrpSpPr>
        <p:grpSpPr bwMode="auto">
          <a:xfrm>
            <a:off x="1101578" y="1209312"/>
            <a:ext cx="720000" cy="720000"/>
            <a:chOff x="579" y="1386"/>
            <a:chExt cx="385" cy="383"/>
          </a:xfrm>
        </p:grpSpPr>
        <p:sp>
          <p:nvSpPr>
            <p:cNvPr id="124" name="Oval 35"/>
            <p:cNvSpPr>
              <a:spLocks noChangeArrowheads="1"/>
            </p:cNvSpPr>
            <p:nvPr/>
          </p:nvSpPr>
          <p:spPr bwMode="gray">
            <a:xfrm>
              <a:off x="579" y="1386"/>
              <a:ext cx="385" cy="383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125" name="Group 36"/>
            <p:cNvGrpSpPr>
              <a:grpSpLocks/>
            </p:cNvGrpSpPr>
            <p:nvPr/>
          </p:nvGrpSpPr>
          <p:grpSpPr bwMode="auto">
            <a:xfrm>
              <a:off x="587" y="1392"/>
              <a:ext cx="369" cy="369"/>
              <a:chOff x="587" y="1392"/>
              <a:chExt cx="369" cy="369"/>
            </a:xfrm>
          </p:grpSpPr>
          <p:sp>
            <p:nvSpPr>
              <p:cNvPr id="126" name="Oval 37"/>
              <p:cNvSpPr>
                <a:spLocks noChangeArrowheads="1"/>
              </p:cNvSpPr>
              <p:nvPr/>
            </p:nvSpPr>
            <p:spPr bwMode="gray">
              <a:xfrm>
                <a:off x="587" y="1392"/>
                <a:ext cx="369" cy="369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7" name="Oval 38"/>
              <p:cNvSpPr>
                <a:spLocks noChangeArrowheads="1"/>
              </p:cNvSpPr>
              <p:nvPr/>
            </p:nvSpPr>
            <p:spPr bwMode="gray">
              <a:xfrm>
                <a:off x="592" y="1394"/>
                <a:ext cx="359" cy="360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8" name="Oval 39"/>
              <p:cNvSpPr>
                <a:spLocks noChangeArrowheads="1"/>
              </p:cNvSpPr>
              <p:nvPr/>
            </p:nvSpPr>
            <p:spPr bwMode="gray">
              <a:xfrm>
                <a:off x="596" y="1397"/>
                <a:ext cx="342" cy="337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9" name="Oval 40"/>
              <p:cNvSpPr>
                <a:spLocks noChangeArrowheads="1"/>
              </p:cNvSpPr>
              <p:nvPr/>
            </p:nvSpPr>
            <p:spPr bwMode="gray">
              <a:xfrm>
                <a:off x="615" y="1407"/>
                <a:ext cx="305" cy="273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</p:grpSp>
      <p:sp>
        <p:nvSpPr>
          <p:cNvPr id="130" name="Text Box 41"/>
          <p:cNvSpPr txBox="1">
            <a:spLocks noChangeArrowheads="1"/>
          </p:cNvSpPr>
          <p:nvPr/>
        </p:nvSpPr>
        <p:spPr bwMode="gray">
          <a:xfrm>
            <a:off x="1189137" y="1331243"/>
            <a:ext cx="5071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 dirty="0" smtClean="0">
                <a:solidFill>
                  <a:srgbClr val="080808"/>
                </a:solidFill>
              </a:rPr>
              <a:t>1</a:t>
            </a:r>
            <a:endParaRPr lang="en-US" altLang="zh-CN" sz="2400" dirty="0">
              <a:solidFill>
                <a:srgbClr val="080808"/>
              </a:solidFill>
            </a:endParaRPr>
          </a:p>
        </p:txBody>
      </p:sp>
      <p:sp>
        <p:nvSpPr>
          <p:cNvPr id="131" name="Text Box 42"/>
          <p:cNvSpPr txBox="1">
            <a:spLocks noChangeArrowheads="1"/>
          </p:cNvSpPr>
          <p:nvPr/>
        </p:nvSpPr>
        <p:spPr bwMode="white">
          <a:xfrm>
            <a:off x="2631552" y="2380830"/>
            <a:ext cx="7505674" cy="368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b="1" dirty="0" smtClean="0">
                <a:solidFill>
                  <a:schemeClr val="bg1"/>
                </a:solidFill>
              </a:rPr>
              <a:t>专业技能提升，修炼必备的就业能力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133" name="Text Box 44"/>
          <p:cNvSpPr txBox="1">
            <a:spLocks noChangeArrowheads="1"/>
          </p:cNvSpPr>
          <p:nvPr/>
        </p:nvSpPr>
        <p:spPr bwMode="white">
          <a:xfrm>
            <a:off x="2631552" y="1303710"/>
            <a:ext cx="7505674" cy="368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b="1" dirty="0" smtClean="0">
                <a:solidFill>
                  <a:schemeClr val="bg1"/>
                </a:solidFill>
              </a:rPr>
              <a:t>清晰职业发展方向，激发实现职业目标的驱动力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grpSp>
        <p:nvGrpSpPr>
          <p:cNvPr id="134" name="Group 29"/>
          <p:cNvGrpSpPr>
            <a:grpSpLocks/>
          </p:cNvGrpSpPr>
          <p:nvPr/>
        </p:nvGrpSpPr>
        <p:grpSpPr bwMode="auto">
          <a:xfrm>
            <a:off x="2081750" y="3197450"/>
            <a:ext cx="8317098" cy="987848"/>
            <a:chOff x="720" y="1392"/>
            <a:chExt cx="4058" cy="480"/>
          </a:xfrm>
        </p:grpSpPr>
        <p:sp>
          <p:nvSpPr>
            <p:cNvPr id="135" name="AutoShape 30"/>
            <p:cNvSpPr>
              <a:spLocks noChangeArrowheads="1"/>
            </p:cNvSpPr>
            <p:nvPr/>
          </p:nvSpPr>
          <p:spPr bwMode="gray">
            <a:xfrm>
              <a:off x="720" y="1392"/>
              <a:ext cx="4058" cy="48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chemeClr val="accent1"/>
                </a:gs>
                <a:gs pos="50000">
                  <a:schemeClr val="accent1">
                    <a:gamma/>
                    <a:shade val="92157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b="1">
                <a:solidFill>
                  <a:schemeClr val="bg1"/>
                </a:solidFill>
                <a:ea typeface="宋体" charset="-122"/>
              </a:endParaRPr>
            </a:p>
          </p:txBody>
        </p:sp>
        <p:grpSp>
          <p:nvGrpSpPr>
            <p:cNvPr id="136" name="Group 31"/>
            <p:cNvGrpSpPr>
              <a:grpSpLocks/>
            </p:cNvGrpSpPr>
            <p:nvPr/>
          </p:nvGrpSpPr>
          <p:grpSpPr bwMode="auto">
            <a:xfrm>
              <a:off x="730" y="1407"/>
              <a:ext cx="4043" cy="444"/>
              <a:chOff x="744" y="1407"/>
              <a:chExt cx="3988" cy="444"/>
            </a:xfrm>
          </p:grpSpPr>
          <p:sp>
            <p:nvSpPr>
              <p:cNvPr id="137" name="AutoShape 32"/>
              <p:cNvSpPr>
                <a:spLocks noChangeArrowheads="1"/>
              </p:cNvSpPr>
              <p:nvPr/>
            </p:nvSpPr>
            <p:spPr bwMode="gray">
              <a:xfrm>
                <a:off x="744" y="1737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gamma/>
                      <a:tint val="41176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1">
                  <a:solidFill>
                    <a:schemeClr val="bg1"/>
                  </a:solidFill>
                  <a:ea typeface="宋体" charset="-122"/>
                </a:endParaRPr>
              </a:p>
            </p:txBody>
          </p:sp>
          <p:sp>
            <p:nvSpPr>
              <p:cNvPr id="138" name="AutoShape 33"/>
              <p:cNvSpPr>
                <a:spLocks noChangeArrowheads="1"/>
              </p:cNvSpPr>
              <p:nvPr/>
            </p:nvSpPr>
            <p:spPr bwMode="gray">
              <a:xfrm>
                <a:off x="744" y="1407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1">
                      <a:gamma/>
                      <a:tint val="33333"/>
                      <a:invGamma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1">
                  <a:solidFill>
                    <a:schemeClr val="bg1"/>
                  </a:solidFill>
                  <a:ea typeface="宋体" charset="-122"/>
                </a:endParaRPr>
              </a:p>
            </p:txBody>
          </p:sp>
        </p:grpSp>
      </p:grpSp>
      <p:sp>
        <p:nvSpPr>
          <p:cNvPr id="149" name="Text Box 44"/>
          <p:cNvSpPr txBox="1">
            <a:spLocks noChangeArrowheads="1"/>
          </p:cNvSpPr>
          <p:nvPr/>
        </p:nvSpPr>
        <p:spPr bwMode="white">
          <a:xfrm>
            <a:off x="2669191" y="3457949"/>
            <a:ext cx="7505674" cy="368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b="1" dirty="0" smtClean="0">
                <a:solidFill>
                  <a:schemeClr val="bg1"/>
                </a:solidFill>
              </a:rPr>
              <a:t>高起点职业发展平台，为你描绘精彩职业生涯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grpSp>
        <p:nvGrpSpPr>
          <p:cNvPr id="151" name="Group 29"/>
          <p:cNvGrpSpPr>
            <a:grpSpLocks/>
          </p:cNvGrpSpPr>
          <p:nvPr/>
        </p:nvGrpSpPr>
        <p:grpSpPr bwMode="auto">
          <a:xfrm>
            <a:off x="2081750" y="5351686"/>
            <a:ext cx="8317098" cy="987848"/>
            <a:chOff x="720" y="1392"/>
            <a:chExt cx="4058" cy="480"/>
          </a:xfrm>
        </p:grpSpPr>
        <p:sp>
          <p:nvSpPr>
            <p:cNvPr id="153" name="AutoShape 30"/>
            <p:cNvSpPr>
              <a:spLocks noChangeArrowheads="1"/>
            </p:cNvSpPr>
            <p:nvPr/>
          </p:nvSpPr>
          <p:spPr bwMode="gray">
            <a:xfrm>
              <a:off x="720" y="1392"/>
              <a:ext cx="4058" cy="48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chemeClr val="accent1"/>
                </a:gs>
                <a:gs pos="50000">
                  <a:schemeClr val="accent1">
                    <a:gamma/>
                    <a:shade val="92157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charset="-122"/>
              </a:endParaRPr>
            </a:p>
          </p:txBody>
        </p:sp>
        <p:grpSp>
          <p:nvGrpSpPr>
            <p:cNvPr id="154" name="Group 31"/>
            <p:cNvGrpSpPr>
              <a:grpSpLocks/>
            </p:cNvGrpSpPr>
            <p:nvPr/>
          </p:nvGrpSpPr>
          <p:grpSpPr bwMode="auto">
            <a:xfrm>
              <a:off x="730" y="1407"/>
              <a:ext cx="4043" cy="444"/>
              <a:chOff x="744" y="1407"/>
              <a:chExt cx="3988" cy="444"/>
            </a:xfrm>
          </p:grpSpPr>
          <p:sp>
            <p:nvSpPr>
              <p:cNvPr id="167" name="AutoShape 32"/>
              <p:cNvSpPr>
                <a:spLocks noChangeArrowheads="1"/>
              </p:cNvSpPr>
              <p:nvPr/>
            </p:nvSpPr>
            <p:spPr bwMode="gray">
              <a:xfrm>
                <a:off x="744" y="1737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gamma/>
                      <a:tint val="41176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68" name="AutoShape 33"/>
              <p:cNvSpPr>
                <a:spLocks noChangeArrowheads="1"/>
              </p:cNvSpPr>
              <p:nvPr/>
            </p:nvSpPr>
            <p:spPr bwMode="gray">
              <a:xfrm>
                <a:off x="744" y="1407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1">
                      <a:gamma/>
                      <a:tint val="33333"/>
                      <a:invGamma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</p:grpSp>
      <p:sp>
        <p:nvSpPr>
          <p:cNvPr id="180" name="Text Box 44"/>
          <p:cNvSpPr txBox="1">
            <a:spLocks noChangeArrowheads="1"/>
          </p:cNvSpPr>
          <p:nvPr/>
        </p:nvSpPr>
        <p:spPr bwMode="white">
          <a:xfrm>
            <a:off x="2669191" y="5612189"/>
            <a:ext cx="7505674" cy="368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b="1" dirty="0" smtClean="0">
                <a:solidFill>
                  <a:schemeClr val="bg1"/>
                </a:solidFill>
              </a:rPr>
              <a:t>接触高端人脉，提升自身眼界与位势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grpSp>
        <p:nvGrpSpPr>
          <p:cNvPr id="181" name="Group 16"/>
          <p:cNvGrpSpPr>
            <a:grpSpLocks/>
          </p:cNvGrpSpPr>
          <p:nvPr/>
        </p:nvGrpSpPr>
        <p:grpSpPr bwMode="auto">
          <a:xfrm>
            <a:off x="2089063" y="4274570"/>
            <a:ext cx="8317098" cy="987848"/>
            <a:chOff x="720" y="1392"/>
            <a:chExt cx="4058" cy="480"/>
          </a:xfrm>
        </p:grpSpPr>
        <p:sp>
          <p:nvSpPr>
            <p:cNvPr id="182" name="AutoShape 17"/>
            <p:cNvSpPr>
              <a:spLocks noChangeArrowheads="1"/>
            </p:cNvSpPr>
            <p:nvPr/>
          </p:nvSpPr>
          <p:spPr bwMode="gray">
            <a:xfrm>
              <a:off x="720" y="1392"/>
              <a:ext cx="4058" cy="48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chemeClr val="hlink"/>
                </a:gs>
                <a:gs pos="50000">
                  <a:schemeClr val="hlink">
                    <a:gamma/>
                    <a:shade val="89020"/>
                    <a:invGamma/>
                  </a:schemeClr>
                </a:gs>
                <a:gs pos="100000">
                  <a:schemeClr val="hlink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charset="-122"/>
              </a:endParaRPr>
            </a:p>
          </p:txBody>
        </p:sp>
        <p:grpSp>
          <p:nvGrpSpPr>
            <p:cNvPr id="183" name="Group 18"/>
            <p:cNvGrpSpPr>
              <a:grpSpLocks/>
            </p:cNvGrpSpPr>
            <p:nvPr/>
          </p:nvGrpSpPr>
          <p:grpSpPr bwMode="auto">
            <a:xfrm>
              <a:off x="730" y="1407"/>
              <a:ext cx="4043" cy="444"/>
              <a:chOff x="744" y="1407"/>
              <a:chExt cx="3988" cy="444"/>
            </a:xfrm>
          </p:grpSpPr>
          <p:sp>
            <p:nvSpPr>
              <p:cNvPr id="184" name="AutoShape 19"/>
              <p:cNvSpPr>
                <a:spLocks noChangeArrowheads="1"/>
              </p:cNvSpPr>
              <p:nvPr/>
            </p:nvSpPr>
            <p:spPr bwMode="gray">
              <a:xfrm>
                <a:off x="744" y="1737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hlink">
                      <a:alpha val="0"/>
                    </a:schemeClr>
                  </a:gs>
                  <a:gs pos="100000">
                    <a:schemeClr val="hlink">
                      <a:gamma/>
                      <a:tint val="41176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85" name="AutoShape 20"/>
              <p:cNvSpPr>
                <a:spLocks noChangeArrowheads="1"/>
              </p:cNvSpPr>
              <p:nvPr/>
            </p:nvSpPr>
            <p:spPr bwMode="gray">
              <a:xfrm>
                <a:off x="744" y="1407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hlink">
                      <a:gamma/>
                      <a:tint val="33333"/>
                      <a:invGamma/>
                    </a:schemeClr>
                  </a:gs>
                  <a:gs pos="100000">
                    <a:schemeClr val="hlink">
                      <a:alpha val="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</p:grpSp>
      <p:sp>
        <p:nvSpPr>
          <p:cNvPr id="194" name="Text Box 43"/>
          <p:cNvSpPr txBox="1">
            <a:spLocks noChangeArrowheads="1"/>
          </p:cNvSpPr>
          <p:nvPr/>
        </p:nvSpPr>
        <p:spPr bwMode="white">
          <a:xfrm>
            <a:off x="2539303" y="4472528"/>
            <a:ext cx="75056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b="1" dirty="0" smtClean="0">
                <a:solidFill>
                  <a:schemeClr val="bg1"/>
                </a:solidFill>
              </a:rPr>
              <a:t>中产阶级收入，能力与收入复利增长，成就复利型人生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grpSp>
        <p:nvGrpSpPr>
          <p:cNvPr id="108" name="Group 34"/>
          <p:cNvGrpSpPr>
            <a:grpSpLocks/>
          </p:cNvGrpSpPr>
          <p:nvPr/>
        </p:nvGrpSpPr>
        <p:grpSpPr bwMode="auto">
          <a:xfrm>
            <a:off x="1117129" y="4427587"/>
            <a:ext cx="720000" cy="720000"/>
            <a:chOff x="579" y="1386"/>
            <a:chExt cx="385" cy="383"/>
          </a:xfrm>
        </p:grpSpPr>
        <p:sp>
          <p:nvSpPr>
            <p:cNvPr id="109" name="Oval 35"/>
            <p:cNvSpPr>
              <a:spLocks noChangeArrowheads="1"/>
            </p:cNvSpPr>
            <p:nvPr/>
          </p:nvSpPr>
          <p:spPr bwMode="gray">
            <a:xfrm>
              <a:off x="579" y="1386"/>
              <a:ext cx="385" cy="383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110" name="Group 36"/>
            <p:cNvGrpSpPr>
              <a:grpSpLocks/>
            </p:cNvGrpSpPr>
            <p:nvPr/>
          </p:nvGrpSpPr>
          <p:grpSpPr bwMode="auto">
            <a:xfrm>
              <a:off x="587" y="1392"/>
              <a:ext cx="369" cy="369"/>
              <a:chOff x="587" y="1392"/>
              <a:chExt cx="369" cy="369"/>
            </a:xfrm>
          </p:grpSpPr>
          <p:sp>
            <p:nvSpPr>
              <p:cNvPr id="111" name="Oval 37"/>
              <p:cNvSpPr>
                <a:spLocks noChangeArrowheads="1"/>
              </p:cNvSpPr>
              <p:nvPr/>
            </p:nvSpPr>
            <p:spPr bwMode="gray">
              <a:xfrm>
                <a:off x="587" y="1392"/>
                <a:ext cx="369" cy="369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12" name="Oval 38"/>
              <p:cNvSpPr>
                <a:spLocks noChangeArrowheads="1"/>
              </p:cNvSpPr>
              <p:nvPr/>
            </p:nvSpPr>
            <p:spPr bwMode="gray">
              <a:xfrm>
                <a:off x="592" y="1394"/>
                <a:ext cx="359" cy="360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13" name="Oval 39"/>
              <p:cNvSpPr>
                <a:spLocks noChangeArrowheads="1"/>
              </p:cNvSpPr>
              <p:nvPr/>
            </p:nvSpPr>
            <p:spPr bwMode="gray">
              <a:xfrm>
                <a:off x="596" y="1397"/>
                <a:ext cx="342" cy="337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14" name="Oval 40"/>
              <p:cNvSpPr>
                <a:spLocks noChangeArrowheads="1"/>
              </p:cNvSpPr>
              <p:nvPr/>
            </p:nvSpPr>
            <p:spPr bwMode="gray">
              <a:xfrm>
                <a:off x="615" y="1407"/>
                <a:ext cx="305" cy="273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</p:grpSp>
      <p:sp>
        <p:nvSpPr>
          <p:cNvPr id="115" name="Text Box 41"/>
          <p:cNvSpPr txBox="1">
            <a:spLocks noChangeArrowheads="1"/>
          </p:cNvSpPr>
          <p:nvPr/>
        </p:nvSpPr>
        <p:spPr bwMode="gray">
          <a:xfrm>
            <a:off x="1204688" y="4549518"/>
            <a:ext cx="5071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zh-CN" sz="2400" dirty="0">
                <a:solidFill>
                  <a:srgbClr val="080808"/>
                </a:solidFill>
              </a:rPr>
              <a:t>4</a:t>
            </a:r>
            <a:endParaRPr lang="en-US" altLang="zh-CN" sz="2400" dirty="0">
              <a:solidFill>
                <a:srgbClr val="080808"/>
              </a:solidFill>
            </a:endParaRPr>
          </a:p>
        </p:txBody>
      </p:sp>
      <p:grpSp>
        <p:nvGrpSpPr>
          <p:cNvPr id="118" name="Group 34"/>
          <p:cNvGrpSpPr>
            <a:grpSpLocks/>
          </p:cNvGrpSpPr>
          <p:nvPr/>
        </p:nvGrpSpPr>
        <p:grpSpPr bwMode="auto">
          <a:xfrm>
            <a:off x="1117129" y="5435699"/>
            <a:ext cx="720000" cy="720000"/>
            <a:chOff x="579" y="1386"/>
            <a:chExt cx="385" cy="383"/>
          </a:xfrm>
        </p:grpSpPr>
        <p:sp>
          <p:nvSpPr>
            <p:cNvPr id="121" name="Oval 35"/>
            <p:cNvSpPr>
              <a:spLocks noChangeArrowheads="1"/>
            </p:cNvSpPr>
            <p:nvPr/>
          </p:nvSpPr>
          <p:spPr bwMode="gray">
            <a:xfrm>
              <a:off x="579" y="1386"/>
              <a:ext cx="385" cy="383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132" name="Group 36"/>
            <p:cNvGrpSpPr>
              <a:grpSpLocks/>
            </p:cNvGrpSpPr>
            <p:nvPr/>
          </p:nvGrpSpPr>
          <p:grpSpPr bwMode="auto">
            <a:xfrm>
              <a:off x="587" y="1392"/>
              <a:ext cx="369" cy="369"/>
              <a:chOff x="587" y="1392"/>
              <a:chExt cx="369" cy="369"/>
            </a:xfrm>
          </p:grpSpPr>
          <p:sp>
            <p:nvSpPr>
              <p:cNvPr id="140" name="Oval 37"/>
              <p:cNvSpPr>
                <a:spLocks noChangeArrowheads="1"/>
              </p:cNvSpPr>
              <p:nvPr/>
            </p:nvSpPr>
            <p:spPr bwMode="gray">
              <a:xfrm>
                <a:off x="587" y="1392"/>
                <a:ext cx="369" cy="369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47" name="Oval 38"/>
              <p:cNvSpPr>
                <a:spLocks noChangeArrowheads="1"/>
              </p:cNvSpPr>
              <p:nvPr/>
            </p:nvSpPr>
            <p:spPr bwMode="gray">
              <a:xfrm>
                <a:off x="592" y="1394"/>
                <a:ext cx="359" cy="360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50" name="Oval 39"/>
              <p:cNvSpPr>
                <a:spLocks noChangeArrowheads="1"/>
              </p:cNvSpPr>
              <p:nvPr/>
            </p:nvSpPr>
            <p:spPr bwMode="gray">
              <a:xfrm>
                <a:off x="596" y="1397"/>
                <a:ext cx="342" cy="337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52" name="Oval 40"/>
              <p:cNvSpPr>
                <a:spLocks noChangeArrowheads="1"/>
              </p:cNvSpPr>
              <p:nvPr/>
            </p:nvSpPr>
            <p:spPr bwMode="gray">
              <a:xfrm>
                <a:off x="615" y="1407"/>
                <a:ext cx="305" cy="273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</p:grpSp>
      <p:sp>
        <p:nvSpPr>
          <p:cNvPr id="155" name="Text Box 41"/>
          <p:cNvSpPr txBox="1">
            <a:spLocks noChangeArrowheads="1"/>
          </p:cNvSpPr>
          <p:nvPr/>
        </p:nvSpPr>
        <p:spPr bwMode="gray">
          <a:xfrm>
            <a:off x="1204688" y="5557630"/>
            <a:ext cx="5071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zh-CN" sz="2400" dirty="0">
                <a:solidFill>
                  <a:srgbClr val="080808"/>
                </a:solidFill>
              </a:rPr>
              <a:t>5</a:t>
            </a:r>
            <a:endParaRPr lang="en-US" altLang="zh-CN" sz="2400" dirty="0">
              <a:solidFill>
                <a:srgbClr val="080808"/>
              </a:solidFill>
            </a:endParaRPr>
          </a:p>
        </p:txBody>
      </p:sp>
      <p:grpSp>
        <p:nvGrpSpPr>
          <p:cNvPr id="156" name="Group 34"/>
          <p:cNvGrpSpPr>
            <a:grpSpLocks/>
          </p:cNvGrpSpPr>
          <p:nvPr/>
        </p:nvGrpSpPr>
        <p:grpSpPr bwMode="auto">
          <a:xfrm>
            <a:off x="1117209" y="2195339"/>
            <a:ext cx="720000" cy="720000"/>
            <a:chOff x="579" y="1386"/>
            <a:chExt cx="385" cy="383"/>
          </a:xfrm>
        </p:grpSpPr>
        <p:sp>
          <p:nvSpPr>
            <p:cNvPr id="157" name="Oval 35"/>
            <p:cNvSpPr>
              <a:spLocks noChangeArrowheads="1"/>
            </p:cNvSpPr>
            <p:nvPr/>
          </p:nvSpPr>
          <p:spPr bwMode="gray">
            <a:xfrm>
              <a:off x="579" y="1386"/>
              <a:ext cx="385" cy="383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158" name="Group 36"/>
            <p:cNvGrpSpPr>
              <a:grpSpLocks/>
            </p:cNvGrpSpPr>
            <p:nvPr/>
          </p:nvGrpSpPr>
          <p:grpSpPr bwMode="auto">
            <a:xfrm>
              <a:off x="587" y="1392"/>
              <a:ext cx="369" cy="369"/>
              <a:chOff x="587" y="1392"/>
              <a:chExt cx="369" cy="369"/>
            </a:xfrm>
          </p:grpSpPr>
          <p:sp>
            <p:nvSpPr>
              <p:cNvPr id="159" name="Oval 37"/>
              <p:cNvSpPr>
                <a:spLocks noChangeArrowheads="1"/>
              </p:cNvSpPr>
              <p:nvPr/>
            </p:nvSpPr>
            <p:spPr bwMode="gray">
              <a:xfrm>
                <a:off x="587" y="1392"/>
                <a:ext cx="369" cy="369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60" name="Oval 38"/>
              <p:cNvSpPr>
                <a:spLocks noChangeArrowheads="1"/>
              </p:cNvSpPr>
              <p:nvPr/>
            </p:nvSpPr>
            <p:spPr bwMode="gray">
              <a:xfrm>
                <a:off x="592" y="1394"/>
                <a:ext cx="359" cy="360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61" name="Oval 39"/>
              <p:cNvSpPr>
                <a:spLocks noChangeArrowheads="1"/>
              </p:cNvSpPr>
              <p:nvPr/>
            </p:nvSpPr>
            <p:spPr bwMode="gray">
              <a:xfrm>
                <a:off x="596" y="1397"/>
                <a:ext cx="342" cy="337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62" name="Oval 40"/>
              <p:cNvSpPr>
                <a:spLocks noChangeArrowheads="1"/>
              </p:cNvSpPr>
              <p:nvPr/>
            </p:nvSpPr>
            <p:spPr bwMode="gray">
              <a:xfrm>
                <a:off x="615" y="1407"/>
                <a:ext cx="305" cy="273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</p:grpSp>
      <p:sp>
        <p:nvSpPr>
          <p:cNvPr id="163" name="Text Box 41"/>
          <p:cNvSpPr txBox="1">
            <a:spLocks noChangeArrowheads="1"/>
          </p:cNvSpPr>
          <p:nvPr/>
        </p:nvSpPr>
        <p:spPr bwMode="gray">
          <a:xfrm>
            <a:off x="1204768" y="2317270"/>
            <a:ext cx="5071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zh-CN" sz="2400" dirty="0">
                <a:solidFill>
                  <a:srgbClr val="080808"/>
                </a:solidFill>
              </a:rPr>
              <a:t>2</a:t>
            </a:r>
            <a:endParaRPr lang="en-US" altLang="zh-CN" sz="2400" dirty="0">
              <a:solidFill>
                <a:srgbClr val="080808"/>
              </a:solidFill>
            </a:endParaRPr>
          </a:p>
        </p:txBody>
      </p:sp>
      <p:grpSp>
        <p:nvGrpSpPr>
          <p:cNvPr id="164" name="Group 34"/>
          <p:cNvGrpSpPr>
            <a:grpSpLocks/>
          </p:cNvGrpSpPr>
          <p:nvPr/>
        </p:nvGrpSpPr>
        <p:grpSpPr bwMode="auto">
          <a:xfrm>
            <a:off x="1117209" y="3347547"/>
            <a:ext cx="720000" cy="720000"/>
            <a:chOff x="579" y="1386"/>
            <a:chExt cx="385" cy="383"/>
          </a:xfrm>
        </p:grpSpPr>
        <p:sp>
          <p:nvSpPr>
            <p:cNvPr id="165" name="Oval 35"/>
            <p:cNvSpPr>
              <a:spLocks noChangeArrowheads="1"/>
            </p:cNvSpPr>
            <p:nvPr/>
          </p:nvSpPr>
          <p:spPr bwMode="gray">
            <a:xfrm>
              <a:off x="579" y="1386"/>
              <a:ext cx="385" cy="383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166" name="Group 36"/>
            <p:cNvGrpSpPr>
              <a:grpSpLocks/>
            </p:cNvGrpSpPr>
            <p:nvPr/>
          </p:nvGrpSpPr>
          <p:grpSpPr bwMode="auto">
            <a:xfrm>
              <a:off x="587" y="1392"/>
              <a:ext cx="369" cy="369"/>
              <a:chOff x="587" y="1392"/>
              <a:chExt cx="369" cy="369"/>
            </a:xfrm>
          </p:grpSpPr>
          <p:sp>
            <p:nvSpPr>
              <p:cNvPr id="170" name="Oval 37"/>
              <p:cNvSpPr>
                <a:spLocks noChangeArrowheads="1"/>
              </p:cNvSpPr>
              <p:nvPr/>
            </p:nvSpPr>
            <p:spPr bwMode="gray">
              <a:xfrm>
                <a:off x="587" y="1392"/>
                <a:ext cx="369" cy="369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71" name="Oval 38"/>
              <p:cNvSpPr>
                <a:spLocks noChangeArrowheads="1"/>
              </p:cNvSpPr>
              <p:nvPr/>
            </p:nvSpPr>
            <p:spPr bwMode="gray">
              <a:xfrm>
                <a:off x="592" y="1394"/>
                <a:ext cx="359" cy="360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72" name="Oval 39"/>
              <p:cNvSpPr>
                <a:spLocks noChangeArrowheads="1"/>
              </p:cNvSpPr>
              <p:nvPr/>
            </p:nvSpPr>
            <p:spPr bwMode="gray">
              <a:xfrm>
                <a:off x="596" y="1397"/>
                <a:ext cx="342" cy="337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95" name="Oval 40"/>
              <p:cNvSpPr>
                <a:spLocks noChangeArrowheads="1"/>
              </p:cNvSpPr>
              <p:nvPr/>
            </p:nvSpPr>
            <p:spPr bwMode="gray">
              <a:xfrm>
                <a:off x="615" y="1407"/>
                <a:ext cx="305" cy="273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</p:grpSp>
      <p:sp>
        <p:nvSpPr>
          <p:cNvPr id="196" name="Text Box 41"/>
          <p:cNvSpPr txBox="1">
            <a:spLocks noChangeArrowheads="1"/>
          </p:cNvSpPr>
          <p:nvPr/>
        </p:nvSpPr>
        <p:spPr bwMode="gray">
          <a:xfrm>
            <a:off x="1204768" y="3469478"/>
            <a:ext cx="5071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zh-CN" sz="2400" dirty="0">
                <a:solidFill>
                  <a:srgbClr val="080808"/>
                </a:solidFill>
              </a:rPr>
              <a:t>3</a:t>
            </a:r>
            <a:endParaRPr lang="en-US" altLang="zh-CN" sz="2400" dirty="0">
              <a:solidFill>
                <a:srgbClr val="08080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06704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就业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保障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/>
            </a:r>
            <a:b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endParaRPr kumimoji="1" lang="zh-CN" altLang="en-US" dirty="0"/>
          </a:p>
        </p:txBody>
      </p:sp>
      <p:sp>
        <p:nvSpPr>
          <p:cNvPr id="144" name="AutoShape 3"/>
          <p:cNvSpPr>
            <a:spLocks noChangeArrowheads="1"/>
          </p:cNvSpPr>
          <p:nvPr/>
        </p:nvSpPr>
        <p:spPr bwMode="gray">
          <a:xfrm>
            <a:off x="1204461" y="1332057"/>
            <a:ext cx="3247811" cy="1994694"/>
          </a:xfrm>
          <a:prstGeom prst="rightArrowCallout">
            <a:avLst>
              <a:gd name="adj1" fmla="val 28435"/>
              <a:gd name="adj2" fmla="val 21477"/>
              <a:gd name="adj3" fmla="val 8889"/>
              <a:gd name="adj4" fmla="val 86532"/>
            </a:avLst>
          </a:prstGeom>
          <a:gradFill rotWithShape="1">
            <a:gsLst>
              <a:gs pos="0">
                <a:schemeClr val="accent2"/>
              </a:gs>
              <a:gs pos="50000">
                <a:schemeClr val="accent2">
                  <a:gamma/>
                  <a:tint val="63529"/>
                  <a:invGamma/>
                  <a:alpha val="89999"/>
                </a:schemeClr>
              </a:gs>
              <a:gs pos="100000">
                <a:schemeClr val="accent2"/>
              </a:gs>
            </a:gsLst>
            <a:lin ang="2700000" scaled="1"/>
          </a:gradFill>
          <a:ln w="9525" algn="ctr">
            <a:noFill/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163500" prstMaterial="legacyMetal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45" name="AutoShape 4"/>
          <p:cNvSpPr>
            <a:spLocks noChangeArrowheads="1"/>
          </p:cNvSpPr>
          <p:nvPr/>
        </p:nvSpPr>
        <p:spPr bwMode="gray">
          <a:xfrm>
            <a:off x="4720632" y="1332057"/>
            <a:ext cx="3247811" cy="1994694"/>
          </a:xfrm>
          <a:prstGeom prst="rightArrowCallout">
            <a:avLst>
              <a:gd name="adj1" fmla="val 28435"/>
              <a:gd name="adj2" fmla="val 21477"/>
              <a:gd name="adj3" fmla="val 8889"/>
              <a:gd name="adj4" fmla="val 86532"/>
            </a:avLst>
          </a:prstGeom>
          <a:gradFill rotWithShape="1">
            <a:gsLst>
              <a:gs pos="0">
                <a:srgbClr val="99CCFF">
                  <a:alpha val="89998"/>
                </a:srgbClr>
              </a:gs>
              <a:gs pos="100000">
                <a:srgbClr val="CCECFF"/>
              </a:gs>
            </a:gsLst>
            <a:lin ang="2700000" scaled="1"/>
          </a:gradFill>
          <a:ln w="9525">
            <a:miter lim="800000"/>
            <a:headEnd/>
            <a:tailEnd/>
          </a:ln>
          <a:scene3d>
            <a:camera prst="legacyPerspectiveTopRight"/>
            <a:lightRig rig="legacyFlat3" dir="b"/>
          </a:scene3d>
          <a:sp3d extrusionH="163500" prstMaterial="legacyMetal">
            <a:bevelT w="13500" h="13500" prst="angle"/>
            <a:bevelB w="13500" h="13500" prst="angle"/>
            <a:extrusionClr>
              <a:srgbClr val="99CCFF"/>
            </a:extrusionClr>
          </a:sp3d>
        </p:spPr>
        <p:txBody>
          <a:bodyPr wrap="none" anchor="ctr">
            <a:flatTx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6" name="Rectangle 5"/>
          <p:cNvSpPr>
            <a:spLocks noChangeArrowheads="1"/>
          </p:cNvSpPr>
          <p:nvPr/>
        </p:nvSpPr>
        <p:spPr bwMode="gray">
          <a:xfrm>
            <a:off x="4720632" y="1259235"/>
            <a:ext cx="2808289" cy="514504"/>
          </a:xfrm>
          <a:prstGeom prst="rect">
            <a:avLst/>
          </a:prstGeom>
          <a:solidFill>
            <a:srgbClr val="3366FF"/>
          </a:solidFill>
          <a:ln w="9525" algn="ctr">
            <a:noFill/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227000" prstMaterial="legacyMetal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148" name="AutoShape 6"/>
          <p:cNvSpPr>
            <a:spLocks noChangeArrowheads="1"/>
          </p:cNvSpPr>
          <p:nvPr/>
        </p:nvSpPr>
        <p:spPr bwMode="gray">
          <a:xfrm rot="5400000">
            <a:off x="8483703" y="2344466"/>
            <a:ext cx="2301813" cy="276999"/>
          </a:xfrm>
          <a:prstGeom prst="rightArrowCallout">
            <a:avLst>
              <a:gd name="adj1" fmla="val 28435"/>
              <a:gd name="adj2" fmla="val 21477"/>
              <a:gd name="adj3" fmla="val 7937"/>
              <a:gd name="adj4" fmla="val 86532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ct val="60000"/>
              </a:lnSpc>
              <a:spcBef>
                <a:spcPct val="50000"/>
              </a:spcBef>
            </a:pPr>
            <a:endParaRPr lang="zh-CN" altLang="en-US" b="1">
              <a:solidFill>
                <a:schemeClr val="accent4">
                  <a:lumMod val="50000"/>
                </a:schemeClr>
              </a:solidFill>
              <a:latin typeface="Arial" charset="0"/>
            </a:endParaRPr>
          </a:p>
        </p:txBody>
      </p:sp>
      <p:sp>
        <p:nvSpPr>
          <p:cNvPr id="151" name="AutoShape 8"/>
          <p:cNvSpPr>
            <a:spLocks noChangeArrowheads="1"/>
          </p:cNvSpPr>
          <p:nvPr/>
        </p:nvSpPr>
        <p:spPr bwMode="gray">
          <a:xfrm flipH="1">
            <a:off x="4312809" y="3936243"/>
            <a:ext cx="3247809" cy="1994694"/>
          </a:xfrm>
          <a:prstGeom prst="rightArrowCallout">
            <a:avLst>
              <a:gd name="adj1" fmla="val 28435"/>
              <a:gd name="adj2" fmla="val 21477"/>
              <a:gd name="adj3" fmla="val 8889"/>
              <a:gd name="adj4" fmla="val 86532"/>
            </a:avLst>
          </a:prstGeom>
          <a:gradFill rotWithShape="1">
            <a:gsLst>
              <a:gs pos="0">
                <a:schemeClr val="accent2"/>
              </a:gs>
              <a:gs pos="50000">
                <a:schemeClr val="accent2">
                  <a:gamma/>
                  <a:tint val="63529"/>
                  <a:invGamma/>
                  <a:alpha val="89999"/>
                </a:schemeClr>
              </a:gs>
              <a:gs pos="100000">
                <a:schemeClr val="accent2"/>
              </a:gs>
            </a:gsLst>
            <a:lin ang="2700000" scaled="1"/>
          </a:gradFill>
          <a:ln w="9525" algn="ctr">
            <a:noFill/>
            <a:miter lim="800000"/>
            <a:headEnd/>
            <a:tailEnd/>
          </a:ln>
          <a:effectLst/>
          <a:scene3d>
            <a:camera prst="legacyPerspectiveTopLeft"/>
            <a:lightRig rig="legacyFlat3" dir="b"/>
          </a:scene3d>
          <a:sp3d extrusionH="163500" prstMaterial="legacyMetal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53" name="Rectangle 9"/>
          <p:cNvSpPr>
            <a:spLocks noChangeArrowheads="1"/>
          </p:cNvSpPr>
          <p:nvPr/>
        </p:nvSpPr>
        <p:spPr bwMode="gray">
          <a:xfrm>
            <a:off x="4748103" y="3781100"/>
            <a:ext cx="2812514" cy="514505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50000">
                <a:schemeClr val="accent2">
                  <a:gamma/>
                  <a:shade val="87843"/>
                  <a:invGamma/>
                </a:schemeClr>
              </a:gs>
              <a:gs pos="100000">
                <a:schemeClr val="accent2"/>
              </a:gs>
            </a:gsLst>
            <a:lin ang="2700000" scaled="1"/>
          </a:gradFill>
          <a:ln w="9525" algn="ctr">
            <a:noFill/>
            <a:miter lim="800000"/>
            <a:headEnd/>
            <a:tailEnd/>
          </a:ln>
          <a:effectLst/>
          <a:scene3d>
            <a:camera prst="legacyPerspectiveTopLeft"/>
            <a:lightRig rig="legacyFlat3" dir="b"/>
          </a:scene3d>
          <a:sp3d extrusionH="188900" prstMaterial="legacyMetal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54" name="AutoShape 10"/>
          <p:cNvSpPr>
            <a:spLocks noChangeArrowheads="1"/>
          </p:cNvSpPr>
          <p:nvPr/>
        </p:nvSpPr>
        <p:spPr bwMode="gray">
          <a:xfrm flipH="1">
            <a:off x="7788830" y="3936243"/>
            <a:ext cx="3247811" cy="1994694"/>
          </a:xfrm>
          <a:prstGeom prst="rightArrowCallout">
            <a:avLst>
              <a:gd name="adj1" fmla="val 28435"/>
              <a:gd name="adj2" fmla="val 21477"/>
              <a:gd name="adj3" fmla="val 8889"/>
              <a:gd name="adj4" fmla="val 86532"/>
            </a:avLst>
          </a:prstGeom>
          <a:gradFill rotWithShape="1">
            <a:gsLst>
              <a:gs pos="0">
                <a:srgbClr val="99CCFF">
                  <a:alpha val="89998"/>
                </a:srgbClr>
              </a:gs>
              <a:gs pos="100000">
                <a:srgbClr val="CCECFF"/>
              </a:gs>
            </a:gsLst>
            <a:lin ang="2700000" scaled="1"/>
          </a:gradFill>
          <a:ln w="9525">
            <a:miter lim="800000"/>
            <a:headEnd/>
            <a:tailEnd/>
          </a:ln>
          <a:scene3d>
            <a:camera prst="legacyPerspectiveTopLeft"/>
            <a:lightRig rig="legacyFlat3" dir="b"/>
          </a:scene3d>
          <a:sp3d extrusionH="163500" prstMaterial="legacyMetal">
            <a:bevelT w="13500" h="13500" prst="angle"/>
            <a:bevelB w="13500" h="13500" prst="angle"/>
            <a:extrusionClr>
              <a:srgbClr val="99CCFF"/>
            </a:extrusionClr>
          </a:sp3d>
        </p:spPr>
        <p:txBody>
          <a:bodyPr wrap="none" anchor="ctr">
            <a:flatTx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7" name="Rectangle 11"/>
          <p:cNvSpPr>
            <a:spLocks noChangeArrowheads="1"/>
          </p:cNvSpPr>
          <p:nvPr/>
        </p:nvSpPr>
        <p:spPr bwMode="gray">
          <a:xfrm>
            <a:off x="8228349" y="3790598"/>
            <a:ext cx="2820968" cy="514505"/>
          </a:xfrm>
          <a:prstGeom prst="rect">
            <a:avLst/>
          </a:prstGeom>
          <a:solidFill>
            <a:srgbClr val="3366FF"/>
          </a:solidFill>
          <a:ln w="9525" algn="ctr">
            <a:noFill/>
            <a:miter lim="800000"/>
            <a:headEnd/>
            <a:tailEnd/>
          </a:ln>
          <a:effectLst/>
          <a:scene3d>
            <a:camera prst="legacyPerspectiveTopLeft"/>
            <a:lightRig rig="legacyFlat3" dir="b"/>
          </a:scene3d>
          <a:sp3d extrusionH="227000" prstMaterial="legacyMetal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168" name="Rectangle 12"/>
          <p:cNvSpPr>
            <a:spLocks noChangeArrowheads="1"/>
          </p:cNvSpPr>
          <p:nvPr/>
        </p:nvSpPr>
        <p:spPr bwMode="gray">
          <a:xfrm>
            <a:off x="1202345" y="1259235"/>
            <a:ext cx="2814628" cy="514504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50000">
                <a:schemeClr val="accent2">
                  <a:gamma/>
                  <a:shade val="87843"/>
                  <a:invGamma/>
                </a:schemeClr>
              </a:gs>
              <a:gs pos="100000">
                <a:schemeClr val="accent2"/>
              </a:gs>
            </a:gsLst>
            <a:lin ang="2700000" scaled="1"/>
          </a:gradFill>
          <a:ln w="9525" algn="ctr">
            <a:noFill/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227000" prstMaterial="legacyMetal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169" name="Text Box 13"/>
          <p:cNvSpPr txBox="1">
            <a:spLocks noChangeArrowheads="1"/>
          </p:cNvSpPr>
          <p:nvPr/>
        </p:nvSpPr>
        <p:spPr bwMode="gray">
          <a:xfrm>
            <a:off x="1293278" y="1335226"/>
            <a:ext cx="199285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2000" b="1" dirty="0" smtClean="0">
                <a:solidFill>
                  <a:srgbClr val="FFFFFF"/>
                </a:solidFill>
              </a:rPr>
              <a:t>第一重就业保障</a:t>
            </a:r>
            <a:endParaRPr lang="en-US" altLang="zh-CN" sz="2000" b="1" dirty="0">
              <a:solidFill>
                <a:srgbClr val="FFFFFF"/>
              </a:solidFill>
            </a:endParaRPr>
          </a:p>
        </p:txBody>
      </p:sp>
      <p:sp>
        <p:nvSpPr>
          <p:cNvPr id="173" name="Text Box 14"/>
          <p:cNvSpPr txBox="1">
            <a:spLocks noChangeArrowheads="1"/>
          </p:cNvSpPr>
          <p:nvPr/>
        </p:nvSpPr>
        <p:spPr bwMode="gray">
          <a:xfrm>
            <a:off x="4839659" y="1335226"/>
            <a:ext cx="199285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2000" b="1" dirty="0" smtClean="0">
                <a:solidFill>
                  <a:srgbClr val="FFFFFF"/>
                </a:solidFill>
              </a:rPr>
              <a:t>第二重就业保障</a:t>
            </a:r>
            <a:endParaRPr lang="en-US" altLang="zh-CN" sz="2000" b="1" dirty="0">
              <a:solidFill>
                <a:srgbClr val="FFFFFF"/>
              </a:solidFill>
            </a:endParaRPr>
          </a:p>
        </p:txBody>
      </p:sp>
      <p:sp>
        <p:nvSpPr>
          <p:cNvPr id="175" name="Text Box 16"/>
          <p:cNvSpPr txBox="1">
            <a:spLocks noChangeArrowheads="1"/>
          </p:cNvSpPr>
          <p:nvPr/>
        </p:nvSpPr>
        <p:spPr bwMode="gray">
          <a:xfrm>
            <a:off x="4839659" y="3884001"/>
            <a:ext cx="199285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2000" b="1" dirty="0" smtClean="0">
                <a:solidFill>
                  <a:srgbClr val="FFFFFF"/>
                </a:solidFill>
              </a:rPr>
              <a:t>第五重就业保障</a:t>
            </a:r>
            <a:endParaRPr lang="en-US" altLang="zh-CN" sz="2000" b="1" dirty="0">
              <a:solidFill>
                <a:srgbClr val="FFFFFF"/>
              </a:solidFill>
            </a:endParaRPr>
          </a:p>
        </p:txBody>
      </p:sp>
      <p:sp>
        <p:nvSpPr>
          <p:cNvPr id="176" name="Text Box 17"/>
          <p:cNvSpPr txBox="1">
            <a:spLocks noChangeArrowheads="1"/>
          </p:cNvSpPr>
          <p:nvPr/>
        </p:nvSpPr>
        <p:spPr bwMode="gray">
          <a:xfrm>
            <a:off x="8290193" y="3884001"/>
            <a:ext cx="199285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2000" b="1" dirty="0" smtClean="0">
                <a:solidFill>
                  <a:srgbClr val="FFFFFF"/>
                </a:solidFill>
              </a:rPr>
              <a:t>第四重就业保障</a:t>
            </a:r>
            <a:endParaRPr lang="en-US" altLang="zh-CN" sz="2000" b="1" dirty="0">
              <a:solidFill>
                <a:srgbClr val="FFFFFF"/>
              </a:solidFill>
            </a:endParaRPr>
          </a:p>
        </p:txBody>
      </p:sp>
      <p:sp>
        <p:nvSpPr>
          <p:cNvPr id="177" name="Text Box 18"/>
          <p:cNvSpPr txBox="1">
            <a:spLocks noChangeArrowheads="1"/>
          </p:cNvSpPr>
          <p:nvPr/>
        </p:nvSpPr>
        <p:spPr bwMode="black">
          <a:xfrm>
            <a:off x="1693193" y="4427587"/>
            <a:ext cx="2462848" cy="951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2800" b="1" dirty="0" smtClean="0">
                <a:solidFill>
                  <a:srgbClr val="C00000"/>
                </a:solidFill>
              </a:rPr>
              <a:t>五重就业保障</a:t>
            </a:r>
            <a:endParaRPr lang="en-US" altLang="zh-CN" sz="2800" b="1" dirty="0" smtClean="0">
              <a:solidFill>
                <a:srgbClr val="C00000"/>
              </a:solidFill>
            </a:endParaRPr>
          </a:p>
          <a:p>
            <a:r>
              <a:rPr lang="zh-CN" altLang="en-US" sz="2800" b="1" dirty="0" smtClean="0">
                <a:solidFill>
                  <a:srgbClr val="C00000"/>
                </a:solidFill>
              </a:rPr>
              <a:t>全程创业指导</a:t>
            </a:r>
            <a:endParaRPr lang="en-US" altLang="zh-CN" sz="2800" b="1" dirty="0">
              <a:solidFill>
                <a:srgbClr val="C00000"/>
              </a:solidFill>
            </a:endParaRPr>
          </a:p>
        </p:txBody>
      </p:sp>
      <p:sp>
        <p:nvSpPr>
          <p:cNvPr id="178" name="Text Box 19"/>
          <p:cNvSpPr txBox="1">
            <a:spLocks noChangeArrowheads="1"/>
          </p:cNvSpPr>
          <p:nvPr/>
        </p:nvSpPr>
        <p:spPr bwMode="auto">
          <a:xfrm>
            <a:off x="1179101" y="2145765"/>
            <a:ext cx="2759688" cy="581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20650" indent="-1206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indent="0" algn="ctr" eaLnBrk="1" hangingPunct="1">
              <a:lnSpc>
                <a:spcPct val="60000"/>
              </a:lnSpc>
              <a:spcBef>
                <a:spcPct val="50000"/>
              </a:spcBef>
            </a:pPr>
            <a:r>
              <a:rPr lang="zh-CN" altLang="en-US" b="1" dirty="0" smtClean="0">
                <a:solidFill>
                  <a:schemeClr val="accent4">
                    <a:lumMod val="50000"/>
                  </a:schemeClr>
                </a:solidFill>
              </a:rPr>
              <a:t>互动式就业平台</a:t>
            </a:r>
            <a:endParaRPr lang="en-US" altLang="zh-CN" b="1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0" indent="0" algn="ctr" eaLnBrk="1" hangingPunct="1">
              <a:lnSpc>
                <a:spcPct val="60000"/>
              </a:lnSpc>
              <a:spcBef>
                <a:spcPct val="50000"/>
              </a:spcBef>
            </a:pPr>
            <a:r>
              <a:rPr lang="zh-CN" altLang="en-US" b="1" dirty="0" smtClean="0">
                <a:solidFill>
                  <a:schemeClr val="accent4">
                    <a:lumMod val="50000"/>
                  </a:schemeClr>
                </a:solidFill>
              </a:rPr>
              <a:t>方便快捷</a:t>
            </a:r>
            <a:endParaRPr lang="en-US" altLang="zh-CN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79" name="Text Box 20"/>
          <p:cNvSpPr txBox="1">
            <a:spLocks noChangeArrowheads="1"/>
          </p:cNvSpPr>
          <p:nvPr/>
        </p:nvSpPr>
        <p:spPr bwMode="auto">
          <a:xfrm>
            <a:off x="4716404" y="2145765"/>
            <a:ext cx="2759688" cy="581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indent="0" algn="ctr" eaLnBrk="1" hangingPunct="1">
              <a:lnSpc>
                <a:spcPct val="60000"/>
              </a:lnSpc>
              <a:spcBef>
                <a:spcPct val="50000"/>
              </a:spcBef>
              <a:defRPr b="1">
                <a:solidFill>
                  <a:schemeClr val="accent4">
                    <a:lumMod val="50000"/>
                  </a:schemeClr>
                </a:solidFill>
                <a:latin typeface="Arial" charset="0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r>
              <a:rPr lang="zh-CN" altLang="en-US" dirty="0"/>
              <a:t>体系化就业网络</a:t>
            </a:r>
            <a:endParaRPr lang="en-US" altLang="zh-CN" dirty="0"/>
          </a:p>
          <a:p>
            <a:r>
              <a:rPr lang="zh-CN" altLang="en-US" dirty="0"/>
              <a:t>覆盖全国</a:t>
            </a:r>
            <a:endParaRPr lang="en-US" altLang="zh-CN" dirty="0"/>
          </a:p>
        </p:txBody>
      </p:sp>
      <p:sp>
        <p:nvSpPr>
          <p:cNvPr id="181" name="Text Box 22"/>
          <p:cNvSpPr txBox="1">
            <a:spLocks noChangeArrowheads="1"/>
          </p:cNvSpPr>
          <p:nvPr/>
        </p:nvSpPr>
        <p:spPr bwMode="auto">
          <a:xfrm>
            <a:off x="8202992" y="4694543"/>
            <a:ext cx="2759688" cy="581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20650" indent="-1206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indent="0" algn="ctr" eaLnBrk="1" hangingPunct="1">
              <a:lnSpc>
                <a:spcPct val="60000"/>
              </a:lnSpc>
              <a:spcBef>
                <a:spcPct val="50000"/>
              </a:spcBef>
            </a:pP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</a:rPr>
              <a:t>订单</a:t>
            </a:r>
            <a:r>
              <a:rPr lang="zh-CN" altLang="en-US" b="1" dirty="0" smtClean="0">
                <a:solidFill>
                  <a:schemeClr val="accent4">
                    <a:lumMod val="50000"/>
                  </a:schemeClr>
                </a:solidFill>
              </a:rPr>
              <a:t>式校企合作</a:t>
            </a:r>
            <a:endParaRPr lang="en-US" altLang="zh-CN" b="1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0" indent="0" algn="ctr" eaLnBrk="1" hangingPunct="1">
              <a:lnSpc>
                <a:spcPct val="60000"/>
              </a:lnSpc>
              <a:spcBef>
                <a:spcPct val="50000"/>
              </a:spcBef>
            </a:pPr>
            <a:r>
              <a:rPr lang="zh-CN" altLang="en-US" b="1" dirty="0" smtClean="0">
                <a:solidFill>
                  <a:schemeClr val="accent4">
                    <a:lumMod val="50000"/>
                  </a:schemeClr>
                </a:solidFill>
              </a:rPr>
              <a:t>毕业即就业</a:t>
            </a:r>
            <a:endParaRPr lang="en-US" altLang="zh-CN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2" name="Text Box 23"/>
          <p:cNvSpPr txBox="1">
            <a:spLocks noChangeArrowheads="1"/>
          </p:cNvSpPr>
          <p:nvPr/>
        </p:nvSpPr>
        <p:spPr bwMode="auto">
          <a:xfrm>
            <a:off x="4881178" y="4694541"/>
            <a:ext cx="2472276" cy="64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indent="0" algn="ctr" eaLnBrk="1" hangingPunct="1">
              <a:lnSpc>
                <a:spcPct val="60000"/>
              </a:lnSpc>
              <a:spcBef>
                <a:spcPct val="50000"/>
              </a:spcBef>
              <a:defRPr b="1">
                <a:solidFill>
                  <a:schemeClr val="accent4">
                    <a:lumMod val="50000"/>
                  </a:schemeClr>
                </a:solidFill>
                <a:latin typeface="Arial" charset="0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dirty="0"/>
              <a:t>全国性校友协会沟通无限</a:t>
            </a:r>
            <a:endParaRPr lang="en-US" altLang="zh-CN" dirty="0"/>
          </a:p>
        </p:txBody>
      </p:sp>
      <p:sp>
        <p:nvSpPr>
          <p:cNvPr id="184" name="AutoShape 6"/>
          <p:cNvSpPr>
            <a:spLocks noChangeArrowheads="1"/>
          </p:cNvSpPr>
          <p:nvPr/>
        </p:nvSpPr>
        <p:spPr bwMode="gray">
          <a:xfrm rot="5400000">
            <a:off x="8483703" y="1072480"/>
            <a:ext cx="2301813" cy="2820968"/>
          </a:xfrm>
          <a:prstGeom prst="rightArrowCallout">
            <a:avLst>
              <a:gd name="adj1" fmla="val 28435"/>
              <a:gd name="adj2" fmla="val 21477"/>
              <a:gd name="adj3" fmla="val 7937"/>
              <a:gd name="adj4" fmla="val 86532"/>
            </a:avLst>
          </a:prstGeom>
          <a:gradFill rotWithShape="1">
            <a:gsLst>
              <a:gs pos="0">
                <a:schemeClr val="accent2"/>
              </a:gs>
              <a:gs pos="50000">
                <a:schemeClr val="accent2">
                  <a:gamma/>
                  <a:tint val="48627"/>
                  <a:invGamma/>
                  <a:alpha val="89999"/>
                </a:schemeClr>
              </a:gs>
              <a:gs pos="100000">
                <a:schemeClr val="accent2"/>
              </a:gs>
            </a:gsLst>
            <a:lin ang="2700000" scaled="1"/>
          </a:gradFill>
          <a:ln w="9525" algn="ctr">
            <a:noFill/>
            <a:miter lim="800000"/>
            <a:headEnd/>
            <a:tailEnd/>
          </a:ln>
          <a:effectLst/>
          <a:scene3d>
            <a:camera prst="legacyPerspectiveTop"/>
            <a:lightRig rig="legacyFlat3" dir="b"/>
          </a:scene3d>
          <a:sp3d extrusionH="163500" prstMaterial="legacyMetal">
            <a:bevelT w="13500" h="13500" prst="angle"/>
            <a:bevelB w="13500" h="13500" prst="angle"/>
            <a:extrusionClr>
              <a:srgbClr val="99CCFF"/>
            </a:extrusionClr>
          </a:sp3d>
        </p:spPr>
        <p:txBody>
          <a:bodyPr wrap="none" anchor="ctr">
            <a:flatTx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85" name="Rectangle 7"/>
          <p:cNvSpPr>
            <a:spLocks noChangeArrowheads="1"/>
          </p:cNvSpPr>
          <p:nvPr/>
        </p:nvSpPr>
        <p:spPr bwMode="gray">
          <a:xfrm>
            <a:off x="8224123" y="1259235"/>
            <a:ext cx="2820968" cy="514504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50000">
                <a:schemeClr val="accent2">
                  <a:gamma/>
                  <a:shade val="81961"/>
                  <a:invGamma/>
                </a:schemeClr>
              </a:gs>
              <a:gs pos="100000">
                <a:schemeClr val="accent2"/>
              </a:gs>
            </a:gsLst>
            <a:lin ang="2700000" scaled="1"/>
          </a:gradFill>
          <a:ln w="9525" algn="ctr">
            <a:noFill/>
            <a:miter lim="800000"/>
            <a:headEnd/>
            <a:tailEnd/>
          </a:ln>
          <a:effectLst/>
          <a:scene3d>
            <a:camera prst="legacyPerspectiveTop"/>
            <a:lightRig rig="legacyFlat3" dir="b"/>
          </a:scene3d>
          <a:sp3d extrusionH="163500" prstMaterial="legacyMetal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86" name="Text Box 15"/>
          <p:cNvSpPr txBox="1">
            <a:spLocks noChangeArrowheads="1"/>
          </p:cNvSpPr>
          <p:nvPr/>
        </p:nvSpPr>
        <p:spPr bwMode="gray">
          <a:xfrm>
            <a:off x="8386041" y="1335226"/>
            <a:ext cx="199285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0" hangingPunct="0">
              <a:defRPr sz="2000" b="1">
                <a:solidFill>
                  <a:srgbClr val="FFFFFF"/>
                </a:solidFill>
                <a:latin typeface="Arial" charset="0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r>
              <a:rPr lang="zh-CN" altLang="en-US" dirty="0" smtClean="0"/>
              <a:t>第三重</a:t>
            </a:r>
            <a:r>
              <a:rPr lang="zh-CN" altLang="en-US" dirty="0"/>
              <a:t>就业保障</a:t>
            </a:r>
            <a:endParaRPr lang="en-US" altLang="zh-CN" dirty="0"/>
          </a:p>
        </p:txBody>
      </p:sp>
      <p:sp>
        <p:nvSpPr>
          <p:cNvPr id="187" name="Text Box 21"/>
          <p:cNvSpPr txBox="1">
            <a:spLocks noChangeArrowheads="1"/>
          </p:cNvSpPr>
          <p:nvPr/>
        </p:nvSpPr>
        <p:spPr bwMode="auto">
          <a:xfrm>
            <a:off x="8202992" y="2145765"/>
            <a:ext cx="2759688" cy="581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indent="0" algn="ctr" eaLnBrk="1" hangingPunct="1">
              <a:lnSpc>
                <a:spcPct val="60000"/>
              </a:lnSpc>
              <a:spcBef>
                <a:spcPct val="50000"/>
              </a:spcBef>
              <a:defRPr b="1">
                <a:solidFill>
                  <a:schemeClr val="accent4">
                    <a:lumMod val="50000"/>
                  </a:schemeClr>
                </a:solidFill>
                <a:latin typeface="Arial" charset="0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r>
              <a:rPr lang="zh-CN" altLang="en-US" dirty="0"/>
              <a:t>多元化就业渠道</a:t>
            </a:r>
            <a:endParaRPr lang="en-US" altLang="zh-CN" dirty="0"/>
          </a:p>
          <a:p>
            <a:r>
              <a:rPr lang="zh-CN" altLang="en-US" dirty="0"/>
              <a:t>畅通无阻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211996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7209" y="251123"/>
            <a:ext cx="7925861" cy="514943"/>
          </a:xfrm>
        </p:spPr>
        <p:txBody>
          <a:bodyPr/>
          <a:lstStyle/>
          <a:p>
            <a:pPr marL="0" indent="0" fontAlgn="auto">
              <a:spcAft>
                <a:spcPts val="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合作企业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5" name="Title 13"/>
          <p:cNvSpPr txBox="1">
            <a:spLocks/>
          </p:cNvSpPr>
          <p:nvPr/>
        </p:nvSpPr>
        <p:spPr bwMode="auto">
          <a:xfrm>
            <a:off x="4152341" y="64758"/>
            <a:ext cx="7810948" cy="913249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endParaRPr lang="en-US" sz="3600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Text Box 18"/>
          <p:cNvSpPr txBox="1">
            <a:spLocks noChangeArrowheads="1"/>
          </p:cNvSpPr>
          <p:nvPr/>
        </p:nvSpPr>
        <p:spPr bwMode="black">
          <a:xfrm>
            <a:off x="3881174" y="2773204"/>
            <a:ext cx="3682774" cy="951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2800" b="1" dirty="0" smtClean="0">
                <a:solidFill>
                  <a:srgbClr val="C00000"/>
                </a:solidFill>
              </a:rPr>
              <a:t>合作企业内容待确定后填入</a:t>
            </a:r>
            <a:endParaRPr lang="en-US" altLang="zh-CN" sz="2800" b="1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09741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页脚占位符 19"/>
          <p:cNvSpPr txBox="1">
            <a:spLocks noGrp="1" noChangeArrowheads="1"/>
          </p:cNvSpPr>
          <p:nvPr/>
        </p:nvSpPr>
        <p:spPr bwMode="auto">
          <a:xfrm>
            <a:off x="4370958" y="3347261"/>
            <a:ext cx="3853365" cy="48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chemeClr val="bg1"/>
                </a:solidFill>
                <a:latin typeface="方正兰亭黑简体" charset="0"/>
                <a:ea typeface="方正兰亭黑简体" charset="0"/>
                <a:cs typeface="方正兰亭黑简体" charset="0"/>
              </a:rPr>
              <a:t>    </a:t>
            </a:r>
            <a:r>
              <a:rPr lang="zh-CN" altLang="en-US" sz="3600" b="1">
                <a:solidFill>
                  <a:schemeClr val="bg1"/>
                </a:solidFill>
                <a:latin typeface="方正兰亭黑简体" charset="0"/>
                <a:ea typeface="方正兰亭黑简体" charset="0"/>
                <a:cs typeface="方正兰亭黑简体" charset="0"/>
              </a:rPr>
              <a:t>努力 ，共勉</a:t>
            </a:r>
          </a:p>
        </p:txBody>
      </p:sp>
      <p:sp>
        <p:nvSpPr>
          <p:cNvPr id="16387" name="页脚占位符 19"/>
          <p:cNvSpPr txBox="1">
            <a:spLocks noChangeArrowheads="1"/>
          </p:cNvSpPr>
          <p:nvPr/>
        </p:nvSpPr>
        <p:spPr bwMode="auto">
          <a:xfrm>
            <a:off x="8157640" y="5627969"/>
            <a:ext cx="3853366" cy="784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 eaLnBrk="1" hangingPunct="1"/>
            <a:r>
              <a:rPr lang="zh-CN" altLang="en-US" sz="3200" b="1" dirty="0">
                <a:solidFill>
                  <a:schemeClr val="bg1"/>
                </a:solidFill>
                <a:latin typeface="方正兰亭黑简体" charset="0"/>
                <a:ea typeface="方正兰亭黑简体" charset="0"/>
                <a:cs typeface="方正兰亭黑简体" charset="0"/>
              </a:rPr>
              <a:t>市场部</a:t>
            </a:r>
            <a:endParaRPr lang="en-US" sz="3200" b="1" dirty="0">
              <a:solidFill>
                <a:schemeClr val="bg1"/>
              </a:solidFill>
              <a:latin typeface="方正兰亭黑简体" charset="0"/>
              <a:ea typeface="方正兰亭黑简体" charset="0"/>
              <a:cs typeface="方正兰亭黑简体" charset="0"/>
            </a:endParaRPr>
          </a:p>
          <a:p>
            <a:pPr algn="ctr" eaLnBrk="1" hangingPunct="1"/>
            <a:r>
              <a:rPr lang="zh-CN" altLang="en-US" sz="2400" b="1" dirty="0">
                <a:solidFill>
                  <a:schemeClr val="bg1"/>
                </a:solidFill>
                <a:latin typeface="方正兰亭黑简体" charset="0"/>
                <a:ea typeface="方正兰亭黑简体" charset="0"/>
                <a:cs typeface="方正兰亭黑简体" charset="0"/>
              </a:rPr>
              <a:t>陈檬</a:t>
            </a:r>
          </a:p>
        </p:txBody>
      </p:sp>
      <p:pic>
        <p:nvPicPr>
          <p:cNvPr id="16388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7421" y="1044333"/>
            <a:ext cx="1286043" cy="1164954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828282">
                <a:alpha val="31999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Rectangle 3"/>
          <p:cNvSpPr>
            <a:spLocks noChangeArrowheads="1"/>
          </p:cNvSpPr>
          <p:nvPr/>
        </p:nvSpPr>
        <p:spPr bwMode="auto">
          <a:xfrm>
            <a:off x="6351" y="1588"/>
            <a:ext cx="9753286" cy="4713780"/>
          </a:xfrm>
          <a:prstGeom prst="rect">
            <a:avLst/>
          </a:prstGeom>
          <a:solidFill>
            <a:srgbClr val="00C0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390" name="Rectangle 2"/>
          <p:cNvSpPr>
            <a:spLocks noChangeArrowheads="1"/>
          </p:cNvSpPr>
          <p:nvPr/>
        </p:nvSpPr>
        <p:spPr bwMode="auto">
          <a:xfrm>
            <a:off x="252446" y="0"/>
            <a:ext cx="8641890" cy="4716955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dirty="0"/>
          </a:p>
        </p:txBody>
      </p:sp>
      <p:pic>
        <p:nvPicPr>
          <p:cNvPr id="16391" name="Picture 8" descr="d:\documents and settings\hp\application data\360se6\User Data\temp\b_129111366842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9"/>
          <a:stretch>
            <a:fillRect/>
          </a:stretch>
        </p:blipFill>
        <p:spPr bwMode="auto">
          <a:xfrm>
            <a:off x="4790114" y="2699962"/>
            <a:ext cx="2376797" cy="1964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2" name="Picture 4" descr="d:\documents and settings\hp\application data\360se6\User Data\temp\b_136988417964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7" t="16402" r="47002" b="15587"/>
          <a:stretch>
            <a:fillRect/>
          </a:stretch>
        </p:blipFill>
        <p:spPr bwMode="auto">
          <a:xfrm>
            <a:off x="7238357" y="2699962"/>
            <a:ext cx="2443481" cy="2015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3" name="Picture 12" descr="http://i1.esocc.com/upload/attached/image/20130307/13626364043356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12" t="73" r="5467" b="11069"/>
          <a:stretch>
            <a:fillRect/>
          </a:stretch>
        </p:blipFill>
        <p:spPr bwMode="auto">
          <a:xfrm>
            <a:off x="2413315" y="2701550"/>
            <a:ext cx="2294237" cy="1964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4" name="图片 2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8" y="2690439"/>
            <a:ext cx="2278359" cy="1968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5" name="Text Box 11"/>
          <p:cNvSpPr txBox="1">
            <a:spLocks noChangeArrowheads="1"/>
          </p:cNvSpPr>
          <p:nvPr/>
        </p:nvSpPr>
        <p:spPr bwMode="auto">
          <a:xfrm>
            <a:off x="3781919" y="971325"/>
            <a:ext cx="1952880" cy="1015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r>
              <a:rPr lang="zh-CN" altLang="en-US" sz="6000" b="1">
                <a:latin typeface="微软雅黑" charset="0"/>
                <a:ea typeface="微软雅黑" charset="0"/>
                <a:cs typeface="微软雅黑" charset="0"/>
              </a:rPr>
              <a:t>谢 谢</a:t>
            </a:r>
          </a:p>
        </p:txBody>
      </p:sp>
      <p:grpSp>
        <p:nvGrpSpPr>
          <p:cNvPr id="16396" name="组合 5"/>
          <p:cNvGrpSpPr>
            <a:grpSpLocks/>
          </p:cNvGrpSpPr>
          <p:nvPr/>
        </p:nvGrpSpPr>
        <p:grpSpPr bwMode="auto">
          <a:xfrm>
            <a:off x="8317998" y="4788376"/>
            <a:ext cx="3313544" cy="1434767"/>
            <a:chOff x="0" y="0"/>
            <a:chExt cx="3312367" cy="1435549"/>
          </a:xfrm>
        </p:grpSpPr>
        <p:pic>
          <p:nvPicPr>
            <p:cNvPr id="16397" name="图片 6" descr="邮件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2347" y="1055494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98" name="TextBox 7"/>
            <p:cNvSpPr>
              <a:spLocks noChangeArrowheads="1"/>
            </p:cNvSpPr>
            <p:nvPr/>
          </p:nvSpPr>
          <p:spPr bwMode="auto">
            <a:xfrm>
              <a:off x="0" y="1035439"/>
              <a:ext cx="295232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 eaLnBrk="0" hangingPunct="0"/>
              <a:r>
                <a:rPr lang="en-US" altLang="zh-CN" sz="2000" b="1" dirty="0" err="1">
                  <a:solidFill>
                    <a:schemeClr val="bg2"/>
                  </a:solidFill>
                  <a:latin typeface="Calibri" charset="0"/>
                  <a:sym typeface="Arial" charset="0"/>
                </a:rPr>
                <a:t>gzgjhui@ptpx.com.cn</a:t>
              </a:r>
              <a:endParaRPr lang="zh-CN" altLang="en-US" sz="2000" b="1" dirty="0">
                <a:solidFill>
                  <a:schemeClr val="bg2"/>
                </a:solidFill>
                <a:latin typeface="Calibri" charset="0"/>
                <a:sym typeface="Arial" charset="0"/>
              </a:endParaRPr>
            </a:p>
          </p:txBody>
        </p:sp>
        <p:pic>
          <p:nvPicPr>
            <p:cNvPr id="16399" name="图片 8" descr="QQ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2347" y="562662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400" name="TextBox 9"/>
            <p:cNvSpPr>
              <a:spLocks noChangeArrowheads="1"/>
            </p:cNvSpPr>
            <p:nvPr/>
          </p:nvSpPr>
          <p:spPr bwMode="auto">
            <a:xfrm>
              <a:off x="1363355" y="567476"/>
              <a:ext cx="1588972" cy="400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 eaLnBrk="0" hangingPunct="0"/>
              <a:endParaRPr lang="zh-CN" altLang="en-US" sz="2000" b="1">
                <a:solidFill>
                  <a:schemeClr val="bg2"/>
                </a:solidFill>
                <a:latin typeface="Calibri" charset="0"/>
                <a:sym typeface="Arial" charset="0"/>
              </a:endParaRPr>
            </a:p>
          </p:txBody>
        </p:sp>
        <p:sp>
          <p:nvSpPr>
            <p:cNvPr id="16401" name="TextBox 10"/>
            <p:cNvSpPr>
              <a:spLocks noChangeArrowheads="1"/>
            </p:cNvSpPr>
            <p:nvPr/>
          </p:nvSpPr>
          <p:spPr bwMode="auto">
            <a:xfrm>
              <a:off x="720079" y="0"/>
              <a:ext cx="2232248" cy="528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 eaLnBrk="0" hangingPunct="0">
                <a:lnSpc>
                  <a:spcPct val="150000"/>
                </a:lnSpc>
              </a:pPr>
              <a:r>
                <a:rPr lang="zh-CN" altLang="en-US" sz="2000" b="1" dirty="0" smtClean="0">
                  <a:solidFill>
                    <a:schemeClr val="bg2"/>
                  </a:solidFill>
                  <a:latin typeface="Calibri" charset="0"/>
                  <a:ea typeface="微软雅黑" charset="0"/>
                  <a:cs typeface="微软雅黑" charset="0"/>
                  <a:sym typeface="Arial" charset="0"/>
                </a:rPr>
                <a:t>龚俊慧</a:t>
              </a:r>
              <a:endParaRPr lang="zh-CN" altLang="en-US" sz="2000" b="1" dirty="0">
                <a:solidFill>
                  <a:schemeClr val="bg2"/>
                </a:solidFill>
                <a:latin typeface="Calibri" charset="0"/>
                <a:ea typeface="微软雅黑" charset="0"/>
                <a:cs typeface="微软雅黑" charset="0"/>
                <a:sym typeface="Arial" charset="0"/>
              </a:endParaRPr>
            </a:p>
          </p:txBody>
        </p:sp>
        <p:pic>
          <p:nvPicPr>
            <p:cNvPr id="16402" name="图片 11" descr="vcard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2327" y="69791"/>
              <a:ext cx="360040" cy="360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TextBox 7"/>
          <p:cNvSpPr>
            <a:spLocks noChangeArrowheads="1"/>
          </p:cNvSpPr>
          <p:nvPr/>
        </p:nvSpPr>
        <p:spPr bwMode="auto">
          <a:xfrm>
            <a:off x="8317929" y="5363691"/>
            <a:ext cx="2953376" cy="399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 eaLnBrk="0" hangingPunct="0"/>
            <a:r>
              <a:rPr lang="en-US" altLang="zh-CN" sz="2000" b="1" dirty="0" smtClean="0">
                <a:solidFill>
                  <a:schemeClr val="bg2"/>
                </a:solidFill>
                <a:latin typeface="Calibri" charset="0"/>
                <a:sym typeface="Arial" charset="0"/>
              </a:rPr>
              <a:t>258644279</a:t>
            </a:r>
            <a:endParaRPr lang="zh-CN" altLang="en-US" sz="2000" b="1" dirty="0">
              <a:solidFill>
                <a:schemeClr val="bg2"/>
              </a:solidFill>
              <a:latin typeface="Calibri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564450"/>
      </p:ext>
    </p:extLst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 smtClean="0">
                <a:solidFill>
                  <a:schemeClr val="tx2"/>
                </a:solidFill>
              </a:rPr>
              <a:t>iOS</a:t>
            </a:r>
            <a:r>
              <a:rPr lang="zh-CN" altLang="en-US" dirty="0" smtClean="0">
                <a:solidFill>
                  <a:schemeClr val="tx2"/>
                </a:solidFill>
              </a:rPr>
              <a:t>系统体系架构</a:t>
            </a:r>
            <a:br>
              <a:rPr lang="zh-CN" altLang="en-US" dirty="0" smtClean="0">
                <a:solidFill>
                  <a:schemeClr val="tx2"/>
                </a:solidFill>
              </a:rPr>
            </a:b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25" y="1331243"/>
            <a:ext cx="8064896" cy="441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68153"/>
      </p:ext>
    </p:extLst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Cocoa</a:t>
            </a:r>
            <a:r>
              <a:rPr lang="zh-TW" altLang="en-US" dirty="0" smtClean="0"/>
              <a:t>框架</a:t>
            </a:r>
            <a:r>
              <a:rPr lang="en-US" altLang="en-US" dirty="0" smtClean="0"/>
              <a:t>组</a:t>
            </a:r>
            <a:r>
              <a:rPr lang="zh-CN" altLang="en-US" dirty="0" smtClean="0"/>
              <a:t>成</a:t>
            </a:r>
            <a:br>
              <a:rPr lang="zh-CN" altLang="en-US" dirty="0" smtClean="0"/>
            </a:b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201" y="2051326"/>
            <a:ext cx="7848872" cy="294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885116"/>
      </p:ext>
    </p:extLst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6" name="AutoShape 8"/>
          <p:cNvSpPr>
            <a:spLocks noChangeArrowheads="1"/>
          </p:cNvSpPr>
          <p:nvPr/>
        </p:nvSpPr>
        <p:spPr bwMode="auto">
          <a:xfrm>
            <a:off x="3205361" y="2915419"/>
            <a:ext cx="1299546" cy="484426"/>
          </a:xfrm>
          <a:prstGeom prst="leftArrow">
            <a:avLst>
              <a:gd name="adj1" fmla="val 50000"/>
              <a:gd name="adj2" fmla="val 50245"/>
            </a:avLst>
          </a:prstGeom>
          <a:solidFill>
            <a:schemeClr val="accent1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17422" name="AutoShape 14"/>
          <p:cNvSpPr>
            <a:spLocks noChangeArrowheads="1"/>
          </p:cNvSpPr>
          <p:nvPr/>
        </p:nvSpPr>
        <p:spPr bwMode="auto">
          <a:xfrm>
            <a:off x="4933553" y="3923531"/>
            <a:ext cx="576064" cy="576064"/>
          </a:xfrm>
          <a:prstGeom prst="downArrow">
            <a:avLst>
              <a:gd name="adj1" fmla="val 50000"/>
              <a:gd name="adj2" fmla="val 35703"/>
            </a:avLst>
          </a:prstGeom>
          <a:solidFill>
            <a:schemeClr val="accent1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anchor="ctr"/>
          <a:lstStyle/>
          <a:p>
            <a:endParaRPr lang="zh-CN" altLang="en-US" dirty="0"/>
          </a:p>
        </p:txBody>
      </p:sp>
      <p:sp>
        <p:nvSpPr>
          <p:cNvPr id="17423" name="AutoShape 15"/>
          <p:cNvSpPr>
            <a:spLocks noChangeArrowheads="1"/>
          </p:cNvSpPr>
          <p:nvPr/>
        </p:nvSpPr>
        <p:spPr bwMode="auto">
          <a:xfrm>
            <a:off x="5077569" y="1475262"/>
            <a:ext cx="1677789" cy="864367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17424" name="AutoShape 16"/>
          <p:cNvSpPr>
            <a:spLocks noChangeArrowheads="1"/>
          </p:cNvSpPr>
          <p:nvPr/>
        </p:nvSpPr>
        <p:spPr bwMode="auto">
          <a:xfrm rot="1642620">
            <a:off x="6024181" y="3734505"/>
            <a:ext cx="1801335" cy="484426"/>
          </a:xfrm>
          <a:prstGeom prst="rightArrow">
            <a:avLst>
              <a:gd name="adj1" fmla="val 50000"/>
              <a:gd name="adj2" fmla="val 50327"/>
            </a:avLst>
          </a:prstGeom>
          <a:solidFill>
            <a:schemeClr val="accent1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2" name="椭圆 1"/>
          <p:cNvSpPr/>
          <p:nvPr/>
        </p:nvSpPr>
        <p:spPr>
          <a:xfrm>
            <a:off x="4573516" y="2411363"/>
            <a:ext cx="1582225" cy="1436160"/>
          </a:xfrm>
          <a:prstGeom prst="ellipse">
            <a:avLst/>
          </a:prstGeom>
          <a:solidFill>
            <a:srgbClr val="81D31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 err="1" smtClean="0">
                <a:solidFill>
                  <a:schemeClr val="bg1"/>
                </a:solidFill>
              </a:rPr>
              <a:t>iOS</a:t>
            </a:r>
            <a:endParaRPr kumimoji="1" lang="zh-CN" altLang="en-US" sz="40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785" y="179115"/>
            <a:ext cx="1872208" cy="315114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340" y="4499598"/>
            <a:ext cx="4914522" cy="19388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076" y="1480663"/>
            <a:ext cx="2701791" cy="36553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5881" y="3563491"/>
            <a:ext cx="2186785" cy="1851546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 smtClean="0">
                <a:solidFill>
                  <a:schemeClr val="tx2"/>
                </a:solidFill>
              </a:rPr>
              <a:t>iOS</a:t>
            </a:r>
            <a:r>
              <a:rPr lang="zh-CN" altLang="en-US" dirty="0" smtClean="0">
                <a:solidFill>
                  <a:schemeClr val="tx2"/>
                </a:solidFill>
              </a:rPr>
              <a:t>硬件平台</a:t>
            </a:r>
            <a:br>
              <a:rPr lang="zh-CN" altLang="en-US" dirty="0" smtClean="0">
                <a:solidFill>
                  <a:schemeClr val="tx2"/>
                </a:solidFill>
              </a:rPr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963305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22" grpId="0" animBg="1"/>
      <p:bldP spid="17423" grpId="0" animBg="1"/>
      <p:bldP spid="174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chemeClr val="tx2"/>
                </a:solidFill>
                <a:effectLst/>
              </a:rPr>
              <a:t>苹果在智能终端</a:t>
            </a:r>
            <a:r>
              <a:rPr lang="zh-CN" altLang="en-US" dirty="0" smtClean="0">
                <a:solidFill>
                  <a:schemeClr val="tx2"/>
                </a:solidFill>
                <a:effectLst/>
              </a:rPr>
              <a:t>市场</a:t>
            </a:r>
            <a:r>
              <a:rPr lang="zh-CN" altLang="en-US" dirty="0" smtClean="0">
                <a:solidFill>
                  <a:schemeClr val="tx2"/>
                </a:solidFill>
                <a:effectLst/>
              </a:rPr>
              <a:t>的</a:t>
            </a:r>
            <a:r>
              <a:rPr lang="zh-CN" altLang="en-US" dirty="0" smtClean="0">
                <a:solidFill>
                  <a:schemeClr val="tx2"/>
                </a:solidFill>
                <a:effectLst/>
              </a:rPr>
              <a:t>占有率</a:t>
            </a:r>
            <a:endParaRPr lang="zh-CN" altLang="en-US" dirty="0">
              <a:solidFill>
                <a:schemeClr val="tx2"/>
              </a:solidFill>
              <a:effectLst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41065" y="971206"/>
            <a:ext cx="11022538" cy="920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6575" lvl="0" indent="-536575" eaLnBrk="0" hangingPunct="0">
              <a:lnSpc>
                <a:spcPct val="150000"/>
              </a:lnSpc>
              <a:spcAft>
                <a:spcPts val="600"/>
              </a:spcAft>
              <a:buBlip>
                <a:blip r:embed="rId3"/>
              </a:buBlip>
              <a:tabLst>
                <a:tab pos="442913" algn="l"/>
              </a:tabLst>
            </a:pPr>
            <a:r>
              <a:rPr lang="zh-CN" altLang="en-US" dirty="0"/>
              <a:t>用户使用的移动设备中，</a:t>
            </a:r>
            <a:r>
              <a:rPr lang="zh-CN" altLang="en-US" dirty="0" smtClean="0"/>
              <a:t>苹果（</a:t>
            </a:r>
            <a:r>
              <a:rPr lang="en-US" altLang="zh-CN" dirty="0" smtClean="0"/>
              <a:t>iPhone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iPad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iTouch</a:t>
            </a:r>
            <a:r>
              <a:rPr lang="zh-CN" altLang="en-US" dirty="0" smtClean="0"/>
              <a:t>）占据</a:t>
            </a:r>
            <a:r>
              <a:rPr lang="en-US" altLang="zh-CN" b="1" dirty="0"/>
              <a:t>32.1%</a:t>
            </a:r>
            <a:r>
              <a:rPr lang="zh-CN" altLang="en-US" dirty="0"/>
              <a:t>的最大份额，其次，三星设备占</a:t>
            </a:r>
            <a:r>
              <a:rPr lang="en-US" altLang="zh-CN" b="1" dirty="0"/>
              <a:t>15.5%</a:t>
            </a:r>
            <a:r>
              <a:rPr lang="zh-CN" altLang="en-US" dirty="0"/>
              <a:t>，小米设备占</a:t>
            </a:r>
            <a:r>
              <a:rPr lang="en-US" altLang="zh-CN" b="1" dirty="0" smtClean="0"/>
              <a:t>11.8%</a:t>
            </a:r>
            <a:endParaRPr lang="en-US" altLang="zh-CN" b="1" dirty="0" smtClean="0">
              <a:solidFill>
                <a:srgbClr val="262626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26843" y="2342356"/>
            <a:ext cx="7667854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600" b="1" dirty="0" smtClean="0">
                <a:solidFill>
                  <a:schemeClr val="bg2">
                    <a:lumMod val="25000"/>
                  </a:schemeClr>
                </a:solidFill>
              </a:rPr>
              <a:t>2014</a:t>
            </a:r>
            <a:r>
              <a:rPr lang="zh-CN" altLang="en-US" sz="1600" b="1" dirty="0" smtClean="0">
                <a:solidFill>
                  <a:schemeClr val="bg2">
                    <a:lumMod val="25000"/>
                  </a:schemeClr>
                </a:solidFill>
              </a:rPr>
              <a:t>年</a:t>
            </a:r>
            <a:r>
              <a:rPr lang="en-US" altLang="zh-CN" sz="1600" b="1" dirty="0" smtClean="0">
                <a:solidFill>
                  <a:schemeClr val="bg2">
                    <a:lumMod val="25000"/>
                  </a:schemeClr>
                </a:solidFill>
              </a:rPr>
              <a:t>12</a:t>
            </a:r>
            <a:r>
              <a:rPr lang="zh-CN" altLang="en-US" sz="1600" b="1" dirty="0" smtClean="0">
                <a:solidFill>
                  <a:schemeClr val="bg2">
                    <a:lumMod val="25000"/>
                  </a:schemeClr>
                </a:solidFill>
              </a:rPr>
              <a:t>月 移动智能终端用户设备品牌分布</a:t>
            </a:r>
            <a:endParaRPr lang="en-US" altLang="zh-CN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graphicFrame>
        <p:nvGraphicFramePr>
          <p:cNvPr id="12" name="图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8944635"/>
              </p:ext>
            </p:extLst>
          </p:nvPr>
        </p:nvGraphicFramePr>
        <p:xfrm>
          <a:off x="325044" y="1619275"/>
          <a:ext cx="11501778" cy="48829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8832945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HEIGHT" val="295.574961853027"/>
  <p:tag name="PAGENUMBER" val="1"/>
  <p:tag name="THINKCELLUNDODONOTDELETE" val="1"/>
</p:tagLst>
</file>

<file path=ppt/theme/theme1.xml><?xml version="1.0" encoding="utf-8"?>
<a:theme xmlns:a="http://schemas.openxmlformats.org/drawingml/2006/main" name="微博媒介推广与应用PPT模板">
  <a:themeElements>
    <a:clrScheme name="微博媒介推广与应用PPT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微博媒介推广与应用PPT模板">
      <a:majorFont>
        <a:latin typeface="Arial"/>
        <a:ea typeface="微软雅黑"/>
        <a:cs typeface="微软雅黑"/>
      </a:majorFont>
      <a:minorFont>
        <a:latin typeface="Arial"/>
        <a:ea typeface="微软雅黑"/>
        <a:cs typeface="微软雅黑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9D9D9"/>
        </a:solidFill>
        <a:ln w="25400" cap="flat" cmpd="sng" algn="ctr">
          <a:solidFill>
            <a:srgbClr val="D9D9D9"/>
          </a:solidFill>
          <a:prstDash val="solid"/>
          <a:round/>
          <a:headEnd type="none" w="med" len="med"/>
          <a:tailEnd type="none" w="med" len="med"/>
        </a:ln>
        <a:effectLst>
          <a:outerShdw blurRad="63500" dist="17961" dir="2700000" algn="ctr" rotWithShape="0">
            <a:srgbClr val="D9D9D9">
              <a:gamma/>
              <a:shade val="60000"/>
              <a:invGamma/>
              <a:alpha val="31999"/>
            </a:srgbClr>
          </a:outerShdw>
        </a:effectLst>
      </a:spPr>
      <a:bodyPr vert="horz" wrap="square" lIns="90170" tIns="46990" rIns="90170" bIns="4699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9D9D9"/>
        </a:solidFill>
        <a:ln w="25400" cap="flat" cmpd="sng" algn="ctr">
          <a:solidFill>
            <a:srgbClr val="D9D9D9"/>
          </a:solidFill>
          <a:prstDash val="solid"/>
          <a:round/>
          <a:headEnd type="none" w="med" len="med"/>
          <a:tailEnd type="none" w="med" len="med"/>
        </a:ln>
        <a:effectLst>
          <a:outerShdw blurRad="63500" dist="17961" dir="2700000" algn="ctr" rotWithShape="0">
            <a:srgbClr val="D9D9D9">
              <a:gamma/>
              <a:shade val="60000"/>
              <a:invGamma/>
              <a:alpha val="31999"/>
            </a:srgbClr>
          </a:outerShdw>
        </a:effectLst>
      </a:spPr>
      <a:bodyPr vert="horz" wrap="square" lIns="90170" tIns="46990" rIns="90170" bIns="4699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lnDef>
  </a:objectDefaults>
  <a:extraClrSchemeLst>
    <a:extraClrScheme>
      <a:clrScheme name="微博媒介推广与应用PPT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微博媒介推广与应用PPT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微博媒介推广与应用PPT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微博媒介推广与应用PPT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微博媒介推广与应用PPT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微博媒介推广与应用PPT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微博媒介推广与应用PPT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微博媒介推广与应用PPT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微博媒介推广与应用PPT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微博媒介推广与应用PPT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微博媒介推广与应用PPT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微博媒介推广与应用PPT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气流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气流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气流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>
    <a:spDef>
      <a:spPr>
        <a:ln>
          <a:solidFill>
            <a:schemeClr val="bg1"/>
          </a:solidFill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157319807</TotalTime>
  <Pages>0</Pages>
  <Words>1751</Words>
  <Characters>0</Characters>
  <Application>Microsoft Macintosh PowerPoint</Application>
  <DocSecurity>0</DocSecurity>
  <PresentationFormat>自定义</PresentationFormat>
  <Lines>0</Lines>
  <Paragraphs>416</Paragraphs>
  <Slides>57</Slides>
  <Notes>25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57</vt:i4>
      </vt:variant>
    </vt:vector>
  </HeadingPairs>
  <TitlesOfParts>
    <vt:vector size="59" baseType="lpstr">
      <vt:lpstr>微博媒介推广与应用PPT模板</vt:lpstr>
      <vt:lpstr>气流</vt:lpstr>
      <vt:lpstr>鹏途教育</vt:lpstr>
      <vt:lpstr>PowerPoint 演示文稿</vt:lpstr>
      <vt:lpstr>PowerPoint 演示文稿</vt:lpstr>
      <vt:lpstr>iOS开发介绍</vt:lpstr>
      <vt:lpstr>iOS系统 </vt:lpstr>
      <vt:lpstr>iOS系统体系架构 </vt:lpstr>
      <vt:lpstr>Cocoa框架组成 </vt:lpstr>
      <vt:lpstr>iOS硬件平台 </vt:lpstr>
      <vt:lpstr>苹果在智能终端市场的占有率</vt:lpstr>
      <vt:lpstr>iOS的发展历程 </vt:lpstr>
      <vt:lpstr>开发语言OC简介</vt:lpstr>
      <vt:lpstr>iOS开发典型产品</vt:lpstr>
      <vt:lpstr>iOS开发典型产品 </vt:lpstr>
      <vt:lpstr>iOS开发典型产品 </vt:lpstr>
      <vt:lpstr>iOS开发典型产品 </vt:lpstr>
      <vt:lpstr>iOS开发典型产品 </vt:lpstr>
      <vt:lpstr>iOS的相关工作</vt:lpstr>
      <vt:lpstr>iOS开发学习方法</vt:lpstr>
      <vt:lpstr>iOS开发学习方法</vt:lpstr>
      <vt:lpstr>iOS开发核心知识</vt:lpstr>
      <vt:lpstr>为什么要就业？ </vt:lpstr>
      <vt:lpstr>大家最关注的问题 </vt:lpstr>
      <vt:lpstr>目前遇到的就业形势如何？ </vt:lpstr>
      <vt:lpstr>目前遇到的就业形势如何？ </vt:lpstr>
      <vt:lpstr>现在大学生面临的问题 </vt:lpstr>
      <vt:lpstr>为什么就业这么难？ </vt:lpstr>
      <vt:lpstr>自学的尴尬</vt:lpstr>
      <vt:lpstr>自学的尴尬</vt:lpstr>
      <vt:lpstr>自学的尴尬</vt:lpstr>
      <vt:lpstr>我们想要怎样的工作？ </vt:lpstr>
      <vt:lpstr>移动互联网概况与发展趋势</vt:lpstr>
      <vt:lpstr>移动互联网概况与发展趋势</vt:lpstr>
      <vt:lpstr>移动互联网概况与发展趋势</vt:lpstr>
      <vt:lpstr>移动互联网概况与发展趋势</vt:lpstr>
      <vt:lpstr>移动互联网概况与发展趋势</vt:lpstr>
      <vt:lpstr>移动互联网概况与发展趋势</vt:lpstr>
      <vt:lpstr>移动互联网概况与发展趋势</vt:lpstr>
      <vt:lpstr>移动互联网概况与发展趋势</vt:lpstr>
      <vt:lpstr>移动互联网概况与发展趋势</vt:lpstr>
      <vt:lpstr>移动互联网概况与发展趋势</vt:lpstr>
      <vt:lpstr>为什么要选择移动开发</vt:lpstr>
      <vt:lpstr>主流手机操作系统</vt:lpstr>
      <vt:lpstr>为什么要选择iOS（跟Android的比较）</vt:lpstr>
      <vt:lpstr>iOS平台的6大优势 </vt:lpstr>
      <vt:lpstr>就业方向</vt:lpstr>
      <vt:lpstr>iOS开发人才缺口 </vt:lpstr>
      <vt:lpstr>发展前景 </vt:lpstr>
      <vt:lpstr>iOS开发薪资水平 </vt:lpstr>
      <vt:lpstr>岗位介绍 </vt:lpstr>
      <vt:lpstr>用人单位 </vt:lpstr>
      <vt:lpstr>iOS开发应具备的能力 </vt:lpstr>
      <vt:lpstr>iOS开发职业发展通道 </vt:lpstr>
      <vt:lpstr>鹏途iOS培训课程优势</vt:lpstr>
      <vt:lpstr>鹏途的培训价值</vt:lpstr>
      <vt:lpstr>就业保障 </vt:lpstr>
      <vt:lpstr>合作企业</vt:lpstr>
      <vt:lpstr>PowerPoint 演示文稿</vt:lpstr>
    </vt:vector>
  </TitlesOfParts>
  <Company>埃森哲</Company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研究应用</dc:title>
  <dc:subject>信息化工作方案</dc:subject>
  <dc:creator>yongzhang.li</dc:creator>
  <cp:keywords>研究应用</cp:keywords>
  <cp:lastModifiedBy>alex 龚</cp:lastModifiedBy>
  <cp:revision>6932</cp:revision>
  <cp:lastPrinted>1899-12-30T00:00:00Z</cp:lastPrinted>
  <dcterms:created xsi:type="dcterms:W3CDTF">2012-07-12T07:10:00Z</dcterms:created>
  <dcterms:modified xsi:type="dcterms:W3CDTF">2015-05-06T09:06:10Z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2052-6.6.0.2381</vt:lpwstr>
  </property>
</Properties>
</file>